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70" r:id="rId5"/>
    <p:sldId id="264" r:id="rId6"/>
    <p:sldId id="266" r:id="rId7"/>
    <p:sldId id="271" r:id="rId8"/>
    <p:sldId id="272" r:id="rId9"/>
    <p:sldId id="273" r:id="rId10"/>
    <p:sldId id="265" r:id="rId11"/>
    <p:sldId id="267" r:id="rId12"/>
    <p:sldId id="268" r:id="rId13"/>
    <p:sldId id="269" r:id="rId14"/>
    <p:sldId id="277" r:id="rId15"/>
    <p:sldId id="278" r:id="rId16"/>
    <p:sldId id="263" r:id="rId17"/>
    <p:sldId id="262" r:id="rId18"/>
    <p:sldId id="261" r:id="rId19"/>
    <p:sldId id="260" r:id="rId20"/>
    <p:sldId id="276" r:id="rId21"/>
    <p:sldId id="275" r:id="rId2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ather Symes" initials="HS" lastIdx="1" clrIdx="0">
    <p:extLst>
      <p:ext uri="{19B8F6BF-5375-455C-9EA6-DF929625EA0E}">
        <p15:presenceInfo xmlns:p15="http://schemas.microsoft.com/office/powerpoint/2012/main" userId="S-1-5-21-2602719997-3964164305-2053243912-262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14" d="100"/>
          <a:sy n="114" d="100"/>
        </p:scale>
        <p:origin x="30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5-09T15:40:00.919" idx="1">
    <p:pos x="10" y="10"/>
    <p:text/>
    <p:extLst>
      <p:ext uri="{C676402C-5697-4E1C-873F-D02D1690AC5C}">
        <p15:threadingInfo xmlns:p15="http://schemas.microsoft.com/office/powerpoint/2012/main" timeZoneBias="-7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5A7588-E55B-4347-99DC-334F83BCDBBE}" type="datetimeFigureOut">
              <a:rPr lang="en-NZ" smtClean="0"/>
              <a:t>3/06/2022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BC7D50FB-3520-4274-8F2F-C603915518B1}" type="slidenum">
              <a:rPr lang="en-NZ" smtClean="0"/>
              <a:t>‹#›</a:t>
            </a:fld>
            <a:endParaRPr lang="en-NZ" dirty="0"/>
          </a:p>
        </p:txBody>
      </p:sp>
    </p:spTree>
    <p:extLst>
      <p:ext uri="{BB962C8B-B14F-4D97-AF65-F5344CB8AC3E}">
        <p14:creationId xmlns:p14="http://schemas.microsoft.com/office/powerpoint/2010/main" val="2893173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5A7588-E55B-4347-99DC-334F83BCDBBE}" type="datetimeFigureOut">
              <a:rPr lang="en-NZ" smtClean="0"/>
              <a:t>3/06/2022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BC7D50FB-3520-4274-8F2F-C603915518B1}" type="slidenum">
              <a:rPr lang="en-NZ" smtClean="0"/>
              <a:t>‹#›</a:t>
            </a:fld>
            <a:endParaRPr lang="en-NZ" dirty="0"/>
          </a:p>
        </p:txBody>
      </p:sp>
    </p:spTree>
    <p:extLst>
      <p:ext uri="{BB962C8B-B14F-4D97-AF65-F5344CB8AC3E}">
        <p14:creationId xmlns:p14="http://schemas.microsoft.com/office/powerpoint/2010/main" val="308298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5A7588-E55B-4347-99DC-334F83BCDBBE}" type="datetimeFigureOut">
              <a:rPr lang="en-NZ" smtClean="0"/>
              <a:t>3/06/2022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BC7D50FB-3520-4274-8F2F-C603915518B1}" type="slidenum">
              <a:rPr lang="en-NZ" smtClean="0"/>
              <a:t>‹#›</a:t>
            </a:fld>
            <a:endParaRPr lang="en-NZ"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30477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5A7588-E55B-4347-99DC-334F83BCDBBE}" type="datetimeFigureOut">
              <a:rPr lang="en-NZ" smtClean="0"/>
              <a:t>3/06/2022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BC7D50FB-3520-4274-8F2F-C603915518B1}" type="slidenum">
              <a:rPr lang="en-NZ" smtClean="0"/>
              <a:t>‹#›</a:t>
            </a:fld>
            <a:endParaRPr lang="en-NZ" dirty="0"/>
          </a:p>
        </p:txBody>
      </p:sp>
    </p:spTree>
    <p:extLst>
      <p:ext uri="{BB962C8B-B14F-4D97-AF65-F5344CB8AC3E}">
        <p14:creationId xmlns:p14="http://schemas.microsoft.com/office/powerpoint/2010/main" val="32167610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5A7588-E55B-4347-99DC-334F83BCDBBE}" type="datetimeFigureOut">
              <a:rPr lang="en-NZ" smtClean="0"/>
              <a:t>3/06/2022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BC7D50FB-3520-4274-8F2F-C603915518B1}" type="slidenum">
              <a:rPr lang="en-NZ" smtClean="0"/>
              <a:t>‹#›</a:t>
            </a:fld>
            <a:endParaRPr lang="en-NZ"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27897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5A7588-E55B-4347-99DC-334F83BCDBBE}" type="datetimeFigureOut">
              <a:rPr lang="en-NZ" smtClean="0"/>
              <a:t>3/06/2022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BC7D50FB-3520-4274-8F2F-C603915518B1}" type="slidenum">
              <a:rPr lang="en-NZ" smtClean="0"/>
              <a:t>‹#›</a:t>
            </a:fld>
            <a:endParaRPr lang="en-NZ" dirty="0"/>
          </a:p>
        </p:txBody>
      </p:sp>
    </p:spTree>
    <p:extLst>
      <p:ext uri="{BB962C8B-B14F-4D97-AF65-F5344CB8AC3E}">
        <p14:creationId xmlns:p14="http://schemas.microsoft.com/office/powerpoint/2010/main" val="8402368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5A7588-E55B-4347-99DC-334F83BCDBBE}" type="datetimeFigureOut">
              <a:rPr lang="en-NZ" smtClean="0"/>
              <a:t>3/06/2022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BC7D50FB-3520-4274-8F2F-C603915518B1}" type="slidenum">
              <a:rPr lang="en-NZ" smtClean="0"/>
              <a:t>‹#›</a:t>
            </a:fld>
            <a:endParaRPr lang="en-NZ" dirty="0"/>
          </a:p>
        </p:txBody>
      </p:sp>
    </p:spTree>
    <p:extLst>
      <p:ext uri="{BB962C8B-B14F-4D97-AF65-F5344CB8AC3E}">
        <p14:creationId xmlns:p14="http://schemas.microsoft.com/office/powerpoint/2010/main" val="1780482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5A7588-E55B-4347-99DC-334F83BCDBBE}" type="datetimeFigureOut">
              <a:rPr lang="en-NZ" smtClean="0"/>
              <a:t>3/06/2022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BC7D50FB-3520-4274-8F2F-C603915518B1}" type="slidenum">
              <a:rPr lang="en-NZ" smtClean="0"/>
              <a:t>‹#›</a:t>
            </a:fld>
            <a:endParaRPr lang="en-NZ" dirty="0"/>
          </a:p>
        </p:txBody>
      </p:sp>
    </p:spTree>
    <p:extLst>
      <p:ext uri="{BB962C8B-B14F-4D97-AF65-F5344CB8AC3E}">
        <p14:creationId xmlns:p14="http://schemas.microsoft.com/office/powerpoint/2010/main" val="2881465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5A7588-E55B-4347-99DC-334F83BCDBBE}" type="datetimeFigureOut">
              <a:rPr lang="en-NZ" smtClean="0"/>
              <a:t>3/06/2022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BC7D50FB-3520-4274-8F2F-C603915518B1}" type="slidenum">
              <a:rPr lang="en-NZ" smtClean="0"/>
              <a:t>‹#›</a:t>
            </a:fld>
            <a:endParaRPr lang="en-NZ" dirty="0"/>
          </a:p>
        </p:txBody>
      </p:sp>
    </p:spTree>
    <p:extLst>
      <p:ext uri="{BB962C8B-B14F-4D97-AF65-F5344CB8AC3E}">
        <p14:creationId xmlns:p14="http://schemas.microsoft.com/office/powerpoint/2010/main" val="3463092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5A7588-E55B-4347-99DC-334F83BCDBBE}" type="datetimeFigureOut">
              <a:rPr lang="en-NZ" smtClean="0"/>
              <a:t>3/06/2022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BC7D50FB-3520-4274-8F2F-C603915518B1}" type="slidenum">
              <a:rPr lang="en-NZ" smtClean="0"/>
              <a:t>‹#›</a:t>
            </a:fld>
            <a:endParaRPr lang="en-NZ" dirty="0"/>
          </a:p>
        </p:txBody>
      </p:sp>
    </p:spTree>
    <p:extLst>
      <p:ext uri="{BB962C8B-B14F-4D97-AF65-F5344CB8AC3E}">
        <p14:creationId xmlns:p14="http://schemas.microsoft.com/office/powerpoint/2010/main" val="185967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5A7588-E55B-4347-99DC-334F83BCDBBE}" type="datetimeFigureOut">
              <a:rPr lang="en-NZ" smtClean="0"/>
              <a:t>3/06/2022</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BC7D50FB-3520-4274-8F2F-C603915518B1}" type="slidenum">
              <a:rPr lang="en-NZ" smtClean="0"/>
              <a:t>‹#›</a:t>
            </a:fld>
            <a:endParaRPr lang="en-NZ" dirty="0"/>
          </a:p>
        </p:txBody>
      </p:sp>
    </p:spTree>
    <p:extLst>
      <p:ext uri="{BB962C8B-B14F-4D97-AF65-F5344CB8AC3E}">
        <p14:creationId xmlns:p14="http://schemas.microsoft.com/office/powerpoint/2010/main" val="3165646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5A7588-E55B-4347-99DC-334F83BCDBBE}" type="datetimeFigureOut">
              <a:rPr lang="en-NZ" smtClean="0"/>
              <a:t>3/06/2022</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BC7D50FB-3520-4274-8F2F-C603915518B1}" type="slidenum">
              <a:rPr lang="en-NZ" smtClean="0"/>
              <a:t>‹#›</a:t>
            </a:fld>
            <a:endParaRPr lang="en-NZ" dirty="0"/>
          </a:p>
        </p:txBody>
      </p:sp>
    </p:spTree>
    <p:extLst>
      <p:ext uri="{BB962C8B-B14F-4D97-AF65-F5344CB8AC3E}">
        <p14:creationId xmlns:p14="http://schemas.microsoft.com/office/powerpoint/2010/main" val="2637932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5A7588-E55B-4347-99DC-334F83BCDBBE}" type="datetimeFigureOut">
              <a:rPr lang="en-NZ" smtClean="0"/>
              <a:t>3/06/2022</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BC7D50FB-3520-4274-8F2F-C603915518B1}" type="slidenum">
              <a:rPr lang="en-NZ" smtClean="0"/>
              <a:t>‹#›</a:t>
            </a:fld>
            <a:endParaRPr lang="en-NZ" dirty="0"/>
          </a:p>
        </p:txBody>
      </p:sp>
    </p:spTree>
    <p:extLst>
      <p:ext uri="{BB962C8B-B14F-4D97-AF65-F5344CB8AC3E}">
        <p14:creationId xmlns:p14="http://schemas.microsoft.com/office/powerpoint/2010/main" val="75807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5A7588-E55B-4347-99DC-334F83BCDBBE}" type="datetimeFigureOut">
              <a:rPr lang="en-NZ" smtClean="0"/>
              <a:t>3/06/2022</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BC7D50FB-3520-4274-8F2F-C603915518B1}" type="slidenum">
              <a:rPr lang="en-NZ" smtClean="0"/>
              <a:t>‹#›</a:t>
            </a:fld>
            <a:endParaRPr lang="en-NZ" dirty="0"/>
          </a:p>
        </p:txBody>
      </p:sp>
    </p:spTree>
    <p:extLst>
      <p:ext uri="{BB962C8B-B14F-4D97-AF65-F5344CB8AC3E}">
        <p14:creationId xmlns:p14="http://schemas.microsoft.com/office/powerpoint/2010/main" val="1814183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5A7588-E55B-4347-99DC-334F83BCDBBE}" type="datetimeFigureOut">
              <a:rPr lang="en-NZ" smtClean="0"/>
              <a:t>3/06/2022</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BC7D50FB-3520-4274-8F2F-C603915518B1}" type="slidenum">
              <a:rPr lang="en-NZ" smtClean="0"/>
              <a:t>‹#›</a:t>
            </a:fld>
            <a:endParaRPr lang="en-NZ" dirty="0"/>
          </a:p>
        </p:txBody>
      </p:sp>
    </p:spTree>
    <p:extLst>
      <p:ext uri="{BB962C8B-B14F-4D97-AF65-F5344CB8AC3E}">
        <p14:creationId xmlns:p14="http://schemas.microsoft.com/office/powerpoint/2010/main" val="3905299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5A7588-E55B-4347-99DC-334F83BCDBBE}" type="datetimeFigureOut">
              <a:rPr lang="en-NZ" smtClean="0"/>
              <a:t>3/06/2022</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BC7D50FB-3520-4274-8F2F-C603915518B1}" type="slidenum">
              <a:rPr lang="en-NZ" smtClean="0"/>
              <a:t>‹#›</a:t>
            </a:fld>
            <a:endParaRPr lang="en-NZ" dirty="0"/>
          </a:p>
        </p:txBody>
      </p:sp>
    </p:spTree>
    <p:extLst>
      <p:ext uri="{BB962C8B-B14F-4D97-AF65-F5344CB8AC3E}">
        <p14:creationId xmlns:p14="http://schemas.microsoft.com/office/powerpoint/2010/main" val="2983089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25A7588-E55B-4347-99DC-334F83BCDBBE}" type="datetimeFigureOut">
              <a:rPr lang="en-NZ" smtClean="0"/>
              <a:t>3/06/2022</a:t>
            </a:fld>
            <a:endParaRPr lang="en-NZ"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C7D50FB-3520-4274-8F2F-C603915518B1}" type="slidenum">
              <a:rPr lang="en-NZ" smtClean="0"/>
              <a:t>‹#›</a:t>
            </a:fld>
            <a:endParaRPr lang="en-NZ" dirty="0"/>
          </a:p>
        </p:txBody>
      </p:sp>
    </p:spTree>
    <p:extLst>
      <p:ext uri="{BB962C8B-B14F-4D97-AF65-F5344CB8AC3E}">
        <p14:creationId xmlns:p14="http://schemas.microsoft.com/office/powerpoint/2010/main" val="20132208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oogle.co.nz/url?esrc=s&amp;q=&amp;rct=j&amp;sa=U&amp;url=https://www.corrections.govt.nz/resources/statistics/quarterly_prison_statistics/prison_stats_march_2021&amp;ved=2ahUKEwj5yoePxdH3AhWsjZUCHSiRBvsQFXoECAUQCw&amp;usg=AOvVaw2twI5jXBhSvUo_azlbUxK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914399"/>
            <a:ext cx="7766936" cy="4608945"/>
          </a:xfrm>
        </p:spPr>
        <p:txBody>
          <a:bodyPr>
            <a:normAutofit/>
          </a:bodyPr>
          <a:lstStyle/>
          <a:p>
            <a:pPr algn="ctr"/>
            <a:r>
              <a:rPr lang="en-NZ" sz="3600" dirty="0"/>
              <a:t>Heather Symes RN</a:t>
            </a:r>
            <a:br>
              <a:rPr lang="en-NZ" sz="3600" dirty="0"/>
            </a:br>
            <a:r>
              <a:rPr lang="en-NZ" sz="3600" dirty="0"/>
              <a:t>Te Whare Rangahau </a:t>
            </a:r>
            <a:br>
              <a:rPr lang="en-NZ" sz="3600" dirty="0"/>
            </a:br>
            <a:r>
              <a:rPr lang="en-NZ" sz="3600" dirty="0"/>
              <a:t>Forensic community team Christchurch</a:t>
            </a:r>
            <a:br>
              <a:rPr lang="en-NZ" sz="3600" dirty="0"/>
            </a:br>
            <a:r>
              <a:rPr lang="en-NZ" sz="3600" dirty="0"/>
              <a:t> </a:t>
            </a:r>
            <a:br>
              <a:rPr lang="en-NZ" sz="3600" dirty="0"/>
            </a:br>
            <a:r>
              <a:rPr lang="en-NZ" sz="3600" dirty="0"/>
              <a:t>Women's Health College conference 2022</a:t>
            </a:r>
          </a:p>
        </p:txBody>
      </p:sp>
    </p:spTree>
    <p:extLst>
      <p:ext uri="{BB962C8B-B14F-4D97-AF65-F5344CB8AC3E}">
        <p14:creationId xmlns:p14="http://schemas.microsoft.com/office/powerpoint/2010/main" val="3899957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  Age groups of prisoners in NZ Prisons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1963" y="2375660"/>
            <a:ext cx="6648111" cy="3451292"/>
          </a:xfrm>
        </p:spPr>
      </p:pic>
    </p:spTree>
    <p:extLst>
      <p:ext uri="{BB962C8B-B14F-4D97-AF65-F5344CB8AC3E}">
        <p14:creationId xmlns:p14="http://schemas.microsoft.com/office/powerpoint/2010/main" val="391736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    Security Classification of prisoners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44128" y="2181253"/>
            <a:ext cx="6463781" cy="3840106"/>
          </a:xfrm>
        </p:spPr>
      </p:pic>
    </p:spTree>
    <p:extLst>
      <p:ext uri="{BB962C8B-B14F-4D97-AF65-F5344CB8AC3E}">
        <p14:creationId xmlns:p14="http://schemas.microsoft.com/office/powerpoint/2010/main" val="56797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Offence type prisoners may be convicted of offences across multiple categories'.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8076" y="1930400"/>
            <a:ext cx="7695184" cy="3979941"/>
          </a:xfrm>
        </p:spPr>
      </p:pic>
    </p:spTree>
    <p:extLst>
      <p:ext uri="{BB962C8B-B14F-4D97-AF65-F5344CB8AC3E}">
        <p14:creationId xmlns:p14="http://schemas.microsoft.com/office/powerpoint/2010/main" val="4180848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        Ethnicity of NZ Prisoners</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2697" y="2280635"/>
            <a:ext cx="6646643" cy="3641343"/>
          </a:xfrm>
        </p:spPr>
      </p:pic>
    </p:spTree>
    <p:extLst>
      <p:ext uri="{BB962C8B-B14F-4D97-AF65-F5344CB8AC3E}">
        <p14:creationId xmlns:p14="http://schemas.microsoft.com/office/powerpoint/2010/main" val="3146783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Some Key Statistics</a:t>
            </a:r>
          </a:p>
        </p:txBody>
      </p:sp>
      <p:sp>
        <p:nvSpPr>
          <p:cNvPr id="3" name="Content Placeholder 2"/>
          <p:cNvSpPr>
            <a:spLocks noGrp="1"/>
          </p:cNvSpPr>
          <p:nvPr>
            <p:ph idx="1"/>
          </p:nvPr>
        </p:nvSpPr>
        <p:spPr>
          <a:xfrm>
            <a:off x="677334" y="1413165"/>
            <a:ext cx="8596668" cy="4628198"/>
          </a:xfrm>
        </p:spPr>
        <p:txBody>
          <a:bodyPr/>
          <a:lstStyle/>
          <a:p>
            <a:r>
              <a:rPr lang="en-NZ" dirty="0"/>
              <a:t>62% of women in prison have had both (comorbid) mental health and substance disorders across their lifetimes.</a:t>
            </a:r>
          </a:p>
          <a:p>
            <a:r>
              <a:rPr lang="en-NZ" dirty="0"/>
              <a:t>52% of women in prison have suffered post traumatic stress disorder across their lifetime.</a:t>
            </a:r>
          </a:p>
          <a:p>
            <a:r>
              <a:rPr lang="en-NZ" dirty="0"/>
              <a:t>44% of women in prison have experienced drug dependence disorders across their lifetime</a:t>
            </a:r>
          </a:p>
          <a:p>
            <a:r>
              <a:rPr lang="en-NZ" dirty="0"/>
              <a:t>68% of women in prison have been the victim of family violence</a:t>
            </a:r>
          </a:p>
          <a:p>
            <a:r>
              <a:rPr lang="en-NZ" dirty="0"/>
              <a:t>66% of women in prison are Maori</a:t>
            </a:r>
          </a:p>
          <a:p>
            <a:r>
              <a:rPr lang="en-NZ" dirty="0"/>
              <a:t>46% of women in prison have a lifetime alcohol dependence</a:t>
            </a:r>
          </a:p>
          <a:p>
            <a:r>
              <a:rPr lang="en-NZ" dirty="0"/>
              <a:t>75% of women in prison have had a diagnosed mental health condition in last 12 months</a:t>
            </a:r>
          </a:p>
          <a:p>
            <a:r>
              <a:rPr lang="en-NZ" dirty="0"/>
              <a:t>46% of women in prison are on remand</a:t>
            </a:r>
          </a:p>
        </p:txBody>
      </p:sp>
    </p:spTree>
    <p:extLst>
      <p:ext uri="{BB962C8B-B14F-4D97-AF65-F5344CB8AC3E}">
        <p14:creationId xmlns:p14="http://schemas.microsoft.com/office/powerpoint/2010/main" val="223143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Key statistics continued</a:t>
            </a:r>
          </a:p>
        </p:txBody>
      </p:sp>
      <p:sp>
        <p:nvSpPr>
          <p:cNvPr id="3" name="Content Placeholder 2"/>
          <p:cNvSpPr>
            <a:spLocks noGrp="1"/>
          </p:cNvSpPr>
          <p:nvPr>
            <p:ph idx="1"/>
          </p:nvPr>
        </p:nvSpPr>
        <p:spPr/>
        <p:txBody>
          <a:bodyPr/>
          <a:lstStyle/>
          <a:p>
            <a:r>
              <a:rPr lang="en-NZ" dirty="0"/>
              <a:t>66% of women in prison are Maori.</a:t>
            </a:r>
          </a:p>
          <a:p>
            <a:endParaRPr lang="en-NZ" dirty="0"/>
          </a:p>
          <a:p>
            <a:r>
              <a:rPr lang="en-NZ" dirty="0"/>
              <a:t>Women on Community Sentences</a:t>
            </a:r>
          </a:p>
          <a:p>
            <a:r>
              <a:rPr lang="en-NZ" dirty="0"/>
              <a:t>19% of total number of people on Community sentences are women </a:t>
            </a:r>
          </a:p>
          <a:p>
            <a:r>
              <a:rPr lang="en-NZ" dirty="0"/>
              <a:t>54% of those are Maori.  </a:t>
            </a:r>
          </a:p>
          <a:p>
            <a:r>
              <a:rPr lang="en-NZ" dirty="0"/>
              <a:t>NZ is a world leader in imprisoning our indigenous population.</a:t>
            </a:r>
          </a:p>
          <a:p>
            <a:endParaRPr lang="en-NZ" dirty="0"/>
          </a:p>
          <a:p>
            <a:r>
              <a:rPr lang="en-NZ" dirty="0"/>
              <a:t>NZ Population 17% are Maori!</a:t>
            </a:r>
          </a:p>
          <a:p>
            <a:endParaRPr lang="en-NZ" dirty="0"/>
          </a:p>
        </p:txBody>
      </p:sp>
    </p:spTree>
    <p:extLst>
      <p:ext uri="{BB962C8B-B14F-4D97-AF65-F5344CB8AC3E}">
        <p14:creationId xmlns:p14="http://schemas.microsoft.com/office/powerpoint/2010/main" val="1081731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Common mental health disorders of women in CHC Women's prison</a:t>
            </a:r>
          </a:p>
        </p:txBody>
      </p:sp>
      <p:sp>
        <p:nvSpPr>
          <p:cNvPr id="3" name="Content Placeholder 2"/>
          <p:cNvSpPr>
            <a:spLocks noGrp="1"/>
          </p:cNvSpPr>
          <p:nvPr>
            <p:ph idx="1"/>
          </p:nvPr>
        </p:nvSpPr>
        <p:spPr/>
        <p:txBody>
          <a:bodyPr/>
          <a:lstStyle/>
          <a:p>
            <a:r>
              <a:rPr lang="en-NZ" dirty="0"/>
              <a:t>Anxiety, PTSD, OCD, Sexual abuse histories.</a:t>
            </a:r>
          </a:p>
          <a:p>
            <a:r>
              <a:rPr lang="en-NZ" dirty="0"/>
              <a:t>Depression, Dysthymic disorder</a:t>
            </a:r>
          </a:p>
          <a:p>
            <a:r>
              <a:rPr lang="en-NZ" dirty="0"/>
              <a:t>Bipolar disorder, Schizophrenia disorder ,psychotic episodes</a:t>
            </a:r>
          </a:p>
          <a:p>
            <a:r>
              <a:rPr lang="en-NZ" dirty="0"/>
              <a:t>Methamphetamine, Synthetic dependence</a:t>
            </a:r>
          </a:p>
          <a:p>
            <a:r>
              <a:rPr lang="en-NZ" dirty="0"/>
              <a:t>THC, Nicotine &amp; Alcohol abuse</a:t>
            </a:r>
          </a:p>
          <a:p>
            <a:r>
              <a:rPr lang="en-NZ" dirty="0"/>
              <a:t>Past physical and psychological abuse, trauma</a:t>
            </a:r>
          </a:p>
        </p:txBody>
      </p:sp>
    </p:spTree>
    <p:extLst>
      <p:ext uri="{BB962C8B-B14F-4D97-AF65-F5344CB8AC3E}">
        <p14:creationId xmlns:p14="http://schemas.microsoft.com/office/powerpoint/2010/main" val="549802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Realities of being in prison in NZ 2021</a:t>
            </a:r>
          </a:p>
        </p:txBody>
      </p:sp>
      <p:sp>
        <p:nvSpPr>
          <p:cNvPr id="3" name="Content Placeholder 2"/>
          <p:cNvSpPr>
            <a:spLocks noGrp="1"/>
          </p:cNvSpPr>
          <p:nvPr>
            <p:ph idx="1"/>
          </p:nvPr>
        </p:nvSpPr>
        <p:spPr/>
        <p:txBody>
          <a:bodyPr>
            <a:normAutofit/>
          </a:bodyPr>
          <a:lstStyle/>
          <a:p>
            <a:r>
              <a:rPr lang="en-NZ" dirty="0"/>
              <a:t>One woman struggled to change her sanitary pad with handcuffs on. Another was made to shower with chains on and the door ajar. Several were forced to give birth with Corrections officers present and chatting among themselves in the room, including one woman who had four officers present.</a:t>
            </a:r>
            <a:br>
              <a:rPr lang="en-NZ" dirty="0"/>
            </a:br>
            <a:r>
              <a:rPr lang="en-NZ" dirty="0"/>
              <a:t>Another was placed in the back “cage” of a transport van while heavily pregnant, despite protesting about the danger to her and her baby.</a:t>
            </a:r>
          </a:p>
          <a:p>
            <a:br>
              <a:rPr lang="en-NZ" dirty="0"/>
            </a:br>
            <a:r>
              <a:rPr lang="en-NZ" dirty="0"/>
              <a:t>The Children’s Commission gave these practices a red “detrimental” classification, the worst possible, saying they actively caused harm and were negligent. It recommended the urgent review and clarification of policies relating to pregnant, labouring and postnatal prisoners.</a:t>
            </a:r>
          </a:p>
        </p:txBody>
      </p:sp>
    </p:spTree>
    <p:extLst>
      <p:ext uri="{BB962C8B-B14F-4D97-AF65-F5344CB8AC3E}">
        <p14:creationId xmlns:p14="http://schemas.microsoft.com/office/powerpoint/2010/main" val="4186223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a:t>Yet multiple incidents are detailed in a 2019 report undertaken by the Office of the Children’s Commissioner into the Mothers with Babies Unit (MBU) at Auckland Region Women’s Corrections Facility, obtained by </a:t>
            </a:r>
            <a:r>
              <a:rPr lang="en-NZ" i="1" dirty="0"/>
              <a:t>Stuff </a:t>
            </a:r>
            <a:r>
              <a:rPr lang="en-NZ" dirty="0"/>
              <a:t>under the Official Information Act. </a:t>
            </a:r>
            <a:br>
              <a:rPr lang="en-NZ" dirty="0"/>
            </a:br>
            <a:r>
              <a:rPr lang="en-NZ" dirty="0"/>
              <a:t>The visit is facilitated by the Ombudsman’s office as part of its role to uphold the United Nations Optional Protocol to the Convention against Torture and Other Cruel, Inhuman or Degrading Treatment or Punishment (OPCAT.)</a:t>
            </a:r>
            <a:br>
              <a:rPr lang="en-NZ" dirty="0"/>
            </a:br>
            <a:endParaRPr lang="en-NZ" dirty="0"/>
          </a:p>
        </p:txBody>
      </p:sp>
    </p:spTree>
    <p:extLst>
      <p:ext uri="{BB962C8B-B14F-4D97-AF65-F5344CB8AC3E}">
        <p14:creationId xmlns:p14="http://schemas.microsoft.com/office/powerpoint/2010/main" val="2431691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Michelle Duff May 09 2021  NZ Stuff article </a:t>
            </a:r>
          </a:p>
        </p:txBody>
      </p:sp>
      <p:sp>
        <p:nvSpPr>
          <p:cNvPr id="3" name="Content Placeholder 2"/>
          <p:cNvSpPr>
            <a:spLocks noGrp="1"/>
          </p:cNvSpPr>
          <p:nvPr>
            <p:ph idx="1"/>
          </p:nvPr>
        </p:nvSpPr>
        <p:spPr/>
        <p:txBody>
          <a:bodyPr>
            <a:normAutofit fontScale="92500" lnSpcReduction="20000"/>
          </a:bodyPr>
          <a:lstStyle/>
          <a:p>
            <a:r>
              <a:rPr lang="en-NZ" b="1" dirty="0"/>
              <a:t>Women are being forced to give birth in handcuffs, with prison officers in the room</a:t>
            </a:r>
          </a:p>
          <a:p>
            <a:r>
              <a:rPr lang="en-NZ" b="1" dirty="0"/>
              <a:t>Women are being forced to give birth in handcuffs, struggling to feed their new babies while they are shackled, and being made to labour with Corrections officers in the room. Michelle Duff investigates the reality for incarcerated pregnant women.</a:t>
            </a:r>
            <a:endParaRPr lang="en-NZ" dirty="0"/>
          </a:p>
          <a:p>
            <a:r>
              <a:rPr lang="en-NZ" dirty="0"/>
              <a:t>The woman only had her handcuffs removed for a moment. In the final stages of labour, when the contractions were at their peak, she was allowed to have them taken off.</a:t>
            </a:r>
          </a:p>
          <a:p>
            <a:r>
              <a:rPr lang="en-NZ" dirty="0"/>
              <a:t>Straight after she had given birth, the prison officer shackled the woman again. She had her first shower with cold steel around her wrists. When a doctor asked that they be removed, the officer turned to them. “I don’t tell you how to do your job, so don’t tell me how to do mine.”</a:t>
            </a:r>
          </a:p>
          <a:p>
            <a:r>
              <a:rPr lang="en-NZ" dirty="0"/>
              <a:t>Her midwife sought special permission for the woman to be unchained from the bed so she could have skin-to-skin contact with her new-born.</a:t>
            </a:r>
          </a:p>
          <a:p>
            <a:endParaRPr lang="en-NZ" dirty="0"/>
          </a:p>
        </p:txBody>
      </p:sp>
    </p:spTree>
    <p:extLst>
      <p:ext uri="{BB962C8B-B14F-4D97-AF65-F5344CB8AC3E}">
        <p14:creationId xmlns:p14="http://schemas.microsoft.com/office/powerpoint/2010/main" val="219198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         "Our  Wahine, their future" </a:t>
            </a:r>
          </a:p>
        </p:txBody>
      </p:sp>
      <p:sp>
        <p:nvSpPr>
          <p:cNvPr id="3" name="Content Placeholder 2"/>
          <p:cNvSpPr>
            <a:spLocks noGrp="1"/>
          </p:cNvSpPr>
          <p:nvPr>
            <p:ph idx="1"/>
          </p:nvPr>
        </p:nvSpPr>
        <p:spPr/>
        <p:txBody>
          <a:bodyPr/>
          <a:lstStyle/>
          <a:p>
            <a:r>
              <a:rPr lang="en-NZ" dirty="0"/>
              <a:t>Aim: To provide an overview of Women in Forensic Psychiatry who are resident in NZ prisons.</a:t>
            </a:r>
          </a:p>
          <a:p>
            <a:r>
              <a:rPr lang="en-NZ" dirty="0"/>
              <a:t>•Female mental disorder</a:t>
            </a:r>
          </a:p>
          <a:p>
            <a:r>
              <a:rPr lang="en-NZ" dirty="0"/>
              <a:t>•Secure places? </a:t>
            </a:r>
          </a:p>
          <a:p>
            <a:r>
              <a:rPr lang="en-NZ" dirty="0"/>
              <a:t>•Mental disorder in Prisons  </a:t>
            </a:r>
          </a:p>
          <a:p>
            <a:r>
              <a:rPr lang="en-NZ" dirty="0"/>
              <a:t>•Trauma &amp; Family Violence </a:t>
            </a:r>
          </a:p>
          <a:p>
            <a:endParaRPr lang="en-NZ" dirty="0"/>
          </a:p>
        </p:txBody>
      </p:sp>
    </p:spTree>
    <p:extLst>
      <p:ext uri="{BB962C8B-B14F-4D97-AF65-F5344CB8AC3E}">
        <p14:creationId xmlns:p14="http://schemas.microsoft.com/office/powerpoint/2010/main" val="928343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468582"/>
          </a:xfrm>
        </p:spPr>
        <p:txBody>
          <a:bodyPr>
            <a:normAutofit fontScale="90000"/>
          </a:bodyPr>
          <a:lstStyle/>
          <a:p>
            <a:r>
              <a:rPr lang="en-NZ" dirty="0"/>
              <a:t>Misunderstanding by staff led to Mothers and Babies unit at Prison being unoccupied for 8yrs</a:t>
            </a:r>
          </a:p>
        </p:txBody>
      </p:sp>
      <p:sp>
        <p:nvSpPr>
          <p:cNvPr id="3" name="Content Placeholder 2"/>
          <p:cNvSpPr>
            <a:spLocks noGrp="1"/>
          </p:cNvSpPr>
          <p:nvPr>
            <p:ph idx="1"/>
          </p:nvPr>
        </p:nvSpPr>
        <p:spPr/>
        <p:txBody>
          <a:bodyPr/>
          <a:lstStyle/>
          <a:p>
            <a:r>
              <a:rPr lang="en-NZ" dirty="0"/>
              <a:t>Stuff article 12/05/2022 reported “Wellington Women's Prison M &amp; B Unit empty for 8yrs due to safety concerns” with building and position of building.</a:t>
            </a:r>
          </a:p>
          <a:p>
            <a:pPr marL="0" indent="0">
              <a:buNone/>
            </a:pPr>
            <a:r>
              <a:rPr lang="en-NZ" dirty="0"/>
              <a:t> Office of Children's Commissioner (OCC) report in 2020 released this month.</a:t>
            </a:r>
          </a:p>
          <a:p>
            <a:pPr marL="0" indent="0">
              <a:buNone/>
            </a:pPr>
            <a:r>
              <a:rPr lang="en-NZ" dirty="0"/>
              <a:t>Mums locked up for 21/24hrs day. </a:t>
            </a:r>
          </a:p>
          <a:p>
            <a:pPr marL="0" indent="0">
              <a:buNone/>
            </a:pPr>
            <a:r>
              <a:rPr lang="en-NZ" dirty="0"/>
              <a:t>Denied extra food when pregnant and hungry</a:t>
            </a:r>
          </a:p>
          <a:p>
            <a:pPr marL="0" indent="0">
              <a:buNone/>
            </a:pPr>
            <a:r>
              <a:rPr lang="en-NZ" dirty="0"/>
              <a:t>No opportunity to be with children unless they moved to CHCH or Auckland women's prison, often away from whanau/family/support.</a:t>
            </a:r>
          </a:p>
          <a:p>
            <a:pPr marL="0" indent="0">
              <a:buNone/>
            </a:pPr>
            <a:r>
              <a:rPr lang="en-NZ" dirty="0"/>
              <a:t>Continued punishment and abuse of pregnant Women in prison</a:t>
            </a:r>
          </a:p>
          <a:p>
            <a:pPr marL="0" indent="0">
              <a:buNone/>
            </a:pPr>
            <a:r>
              <a:rPr lang="en-NZ" dirty="0"/>
              <a:t>Is this what we really want to happen in NZ?</a:t>
            </a:r>
          </a:p>
        </p:txBody>
      </p:sp>
    </p:spTree>
    <p:extLst>
      <p:ext uri="{BB962C8B-B14F-4D97-AF65-F5344CB8AC3E}">
        <p14:creationId xmlns:p14="http://schemas.microsoft.com/office/powerpoint/2010/main" val="2760470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Information sources for this slide show</a:t>
            </a:r>
          </a:p>
        </p:txBody>
      </p:sp>
      <p:sp>
        <p:nvSpPr>
          <p:cNvPr id="3" name="Content Placeholder 2"/>
          <p:cNvSpPr>
            <a:spLocks noGrp="1"/>
          </p:cNvSpPr>
          <p:nvPr>
            <p:ph idx="1"/>
          </p:nvPr>
        </p:nvSpPr>
        <p:spPr>
          <a:xfrm>
            <a:off x="677334" y="1606408"/>
            <a:ext cx="8596668" cy="3880773"/>
          </a:xfrm>
        </p:spPr>
        <p:txBody>
          <a:bodyPr/>
          <a:lstStyle/>
          <a:p>
            <a:r>
              <a:rPr lang="en-NZ" dirty="0"/>
              <a:t>Stuff newspaper articles May 2022</a:t>
            </a:r>
          </a:p>
          <a:p>
            <a:r>
              <a:rPr lang="en-NZ" dirty="0"/>
              <a:t>www.  Corrections.govt.nz/resources/</a:t>
            </a:r>
            <a:r>
              <a:rPr lang="en-NZ" dirty="0" err="1"/>
              <a:t>strategic_reports</a:t>
            </a:r>
            <a:endParaRPr lang="en-NZ" dirty="0"/>
          </a:p>
          <a:p>
            <a:r>
              <a:rPr lang="en-NZ" dirty="0"/>
              <a:t>Office of Children's Commission Reports -online</a:t>
            </a:r>
          </a:p>
          <a:p>
            <a:r>
              <a:rPr lang="en-NZ" dirty="0"/>
              <a:t>Own experiences of working with Women at CHCH Women's Prison</a:t>
            </a:r>
          </a:p>
          <a:p>
            <a:r>
              <a:rPr lang="en-NZ" dirty="0"/>
              <a:t>McIntosh T. (2017). Behind the wire: Maori women and prison </a:t>
            </a:r>
            <a:r>
              <a:rPr lang="en-NZ" dirty="0" err="1"/>
              <a:t>Womens</a:t>
            </a:r>
            <a:r>
              <a:rPr lang="en-NZ" dirty="0"/>
              <a:t> studies Journal,31(1),114-116</a:t>
            </a:r>
          </a:p>
          <a:p>
            <a:r>
              <a:rPr lang="en-NZ" dirty="0" err="1"/>
              <a:t>Hokai</a:t>
            </a:r>
            <a:r>
              <a:rPr lang="en-NZ" dirty="0"/>
              <a:t> Rangi overarching organisational strategy 2019</a:t>
            </a:r>
          </a:p>
          <a:p>
            <a:r>
              <a:rPr lang="en-NZ" dirty="0" err="1"/>
              <a:t>Indig</a:t>
            </a:r>
            <a:r>
              <a:rPr lang="en-NZ" dirty="0"/>
              <a:t>, D., </a:t>
            </a:r>
            <a:r>
              <a:rPr lang="en-NZ" dirty="0" err="1"/>
              <a:t>Gear,C</a:t>
            </a:r>
            <a:r>
              <a:rPr lang="en-NZ" dirty="0"/>
              <a:t>., and </a:t>
            </a:r>
            <a:r>
              <a:rPr lang="en-NZ" dirty="0" err="1"/>
              <a:t>Wilhelm,K</a:t>
            </a:r>
            <a:r>
              <a:rPr lang="en-NZ" dirty="0"/>
              <a:t>,. Comorbid substance use disorders and mental health disorders among NZ prisoners, NZ </a:t>
            </a:r>
            <a:r>
              <a:rPr lang="en-NZ" dirty="0" err="1"/>
              <a:t>Dept</a:t>
            </a:r>
            <a:r>
              <a:rPr lang="en-NZ" dirty="0"/>
              <a:t> Corrections 2016</a:t>
            </a:r>
          </a:p>
          <a:p>
            <a:r>
              <a:rPr lang="en-NZ" dirty="0"/>
              <a:t>“Women rising above a new Horizon”  Women's Strategy 2021-25 </a:t>
            </a:r>
            <a:r>
              <a:rPr lang="en-NZ" dirty="0" err="1"/>
              <a:t>DoC</a:t>
            </a:r>
            <a:endParaRPr lang="en-NZ" dirty="0"/>
          </a:p>
        </p:txBody>
      </p:sp>
    </p:spTree>
    <p:extLst>
      <p:ext uri="{BB962C8B-B14F-4D97-AF65-F5344CB8AC3E}">
        <p14:creationId xmlns:p14="http://schemas.microsoft.com/office/powerpoint/2010/main" val="1818841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a:t>INCARCERATION of Women has fundamental determinants</a:t>
            </a:r>
            <a:br>
              <a:rPr lang="en-NZ" dirty="0"/>
            </a:br>
            <a:endParaRPr lang="en-NZ" dirty="0"/>
          </a:p>
        </p:txBody>
      </p:sp>
      <p:sp>
        <p:nvSpPr>
          <p:cNvPr id="5" name="Content Placeholder 4"/>
          <p:cNvSpPr>
            <a:spLocks noGrp="1"/>
          </p:cNvSpPr>
          <p:nvPr>
            <p:ph idx="1"/>
          </p:nvPr>
        </p:nvSpPr>
        <p:spPr/>
        <p:txBody>
          <a:bodyPr/>
          <a:lstStyle/>
          <a:p>
            <a:r>
              <a:rPr lang="en-NZ" dirty="0"/>
              <a:t>Loss of relationships, homes and whanau/pipi/friends </a:t>
            </a:r>
          </a:p>
          <a:p>
            <a:r>
              <a:rPr lang="en-NZ" dirty="0"/>
              <a:t>Loss of social and financial influence and stability</a:t>
            </a:r>
          </a:p>
          <a:p>
            <a:r>
              <a:rPr lang="en-NZ" dirty="0"/>
              <a:t>Discrimination re roles/ jobs /disability</a:t>
            </a:r>
          </a:p>
          <a:p>
            <a:r>
              <a:rPr lang="en-NZ" dirty="0"/>
              <a:t>Loss of self esteem/identity</a:t>
            </a:r>
          </a:p>
          <a:p>
            <a:r>
              <a:rPr lang="en-NZ" dirty="0"/>
              <a:t>Shame and isolation from whanau/family</a:t>
            </a:r>
          </a:p>
          <a:p>
            <a:r>
              <a:rPr lang="en-NZ" dirty="0"/>
              <a:t>Exposure to mental unwellness/physical abuse/isolation</a:t>
            </a:r>
          </a:p>
          <a:p>
            <a:r>
              <a:rPr lang="en-NZ" dirty="0"/>
              <a:t>Lack of empowerment/mana</a:t>
            </a:r>
          </a:p>
          <a:p>
            <a:r>
              <a:rPr lang="en-NZ" dirty="0"/>
              <a:t>Trauma and abuse</a:t>
            </a:r>
          </a:p>
          <a:p>
            <a:r>
              <a:rPr lang="en-NZ" dirty="0"/>
              <a:t>Nature / Nurture</a:t>
            </a:r>
          </a:p>
          <a:p>
            <a:endParaRPr lang="en-NZ" dirty="0"/>
          </a:p>
          <a:p>
            <a:endParaRPr lang="en-NZ" dirty="0"/>
          </a:p>
        </p:txBody>
      </p:sp>
    </p:spTree>
    <p:extLst>
      <p:ext uri="{BB962C8B-B14F-4D97-AF65-F5344CB8AC3E}">
        <p14:creationId xmlns:p14="http://schemas.microsoft.com/office/powerpoint/2010/main" val="4098646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a:t>   Women's prison’s in NZ</a:t>
            </a:r>
            <a:br>
              <a:rPr lang="en-NZ" dirty="0"/>
            </a:br>
            <a:br>
              <a:rPr lang="en-NZ" dirty="0"/>
            </a:br>
            <a:endParaRPr lang="en-NZ" dirty="0"/>
          </a:p>
        </p:txBody>
      </p:sp>
      <p:sp>
        <p:nvSpPr>
          <p:cNvPr id="3" name="Content Placeholder 2"/>
          <p:cNvSpPr>
            <a:spLocks noGrp="1"/>
          </p:cNvSpPr>
          <p:nvPr>
            <p:ph idx="1"/>
          </p:nvPr>
        </p:nvSpPr>
        <p:spPr/>
        <p:txBody>
          <a:bodyPr/>
          <a:lstStyle/>
          <a:p>
            <a:r>
              <a:rPr lang="en-NZ" dirty="0"/>
              <a:t>There are three women's prisons in New Zealand. Auckland Region Women's Corrections Facility (ARWCF) in Wiri, Manukau City has 286 beds. Arohata Women's Prison in Tawa, north of Wellington has 88 beds. Christchurch Women's Prison, 20 km south of Christchurch has 140 beds.</a:t>
            </a:r>
          </a:p>
        </p:txBody>
      </p:sp>
      <p:graphicFrame>
        <p:nvGraphicFramePr>
          <p:cNvPr id="4" name="Table 3"/>
          <p:cNvGraphicFramePr>
            <a:graphicFrameLocks noGrp="1"/>
          </p:cNvGraphicFramePr>
          <p:nvPr>
            <p:extLst>
              <p:ext uri="{D42A27DB-BD31-4B8C-83A1-F6EECF244321}">
                <p14:modId xmlns:p14="http://schemas.microsoft.com/office/powerpoint/2010/main" val="1739291008"/>
              </p:ext>
            </p:extLst>
          </p:nvPr>
        </p:nvGraphicFramePr>
        <p:xfrm>
          <a:off x="736586" y="3389602"/>
          <a:ext cx="8596311" cy="2651760"/>
        </p:xfrm>
        <a:graphic>
          <a:graphicData uri="http://schemas.openxmlformats.org/drawingml/2006/table">
            <a:tbl>
              <a:tblPr/>
              <a:tblGrid>
                <a:gridCol w="2865437">
                  <a:extLst>
                    <a:ext uri="{9D8B030D-6E8A-4147-A177-3AD203B41FA5}">
                      <a16:colId xmlns:a16="http://schemas.microsoft.com/office/drawing/2014/main" val="20000"/>
                    </a:ext>
                  </a:extLst>
                </a:gridCol>
                <a:gridCol w="2865437">
                  <a:extLst>
                    <a:ext uri="{9D8B030D-6E8A-4147-A177-3AD203B41FA5}">
                      <a16:colId xmlns:a16="http://schemas.microsoft.com/office/drawing/2014/main" val="20001"/>
                    </a:ext>
                  </a:extLst>
                </a:gridCol>
                <a:gridCol w="2865437">
                  <a:extLst>
                    <a:ext uri="{9D8B030D-6E8A-4147-A177-3AD203B41FA5}">
                      <a16:colId xmlns:a16="http://schemas.microsoft.com/office/drawing/2014/main" val="20002"/>
                    </a:ext>
                  </a:extLst>
                </a:gridCol>
              </a:tblGrid>
              <a:tr h="0">
                <a:tc>
                  <a:txBody>
                    <a:bodyPr/>
                    <a:lstStyle/>
                    <a:p>
                      <a:pPr>
                        <a:spcBef>
                          <a:spcPts val="0"/>
                        </a:spcBef>
                        <a:spcAft>
                          <a:spcPts val="0"/>
                        </a:spcAft>
                      </a:pPr>
                      <a:r>
                        <a:rPr lang="en-NZ" dirty="0">
                          <a:effectLst/>
                        </a:rPr>
                        <a:t>Prison\Corrections Facility</a:t>
                      </a:r>
                    </a:p>
                  </a:txBody>
                  <a:tcPr anchor="ctr">
                    <a:lnL>
                      <a:noFill/>
                    </a:lnL>
                    <a:lnR>
                      <a:noFill/>
                    </a:lnR>
                    <a:lnT>
                      <a:noFill/>
                    </a:lnT>
                    <a:lnB>
                      <a:noFill/>
                    </a:lnB>
                  </a:tcPr>
                </a:tc>
                <a:tc>
                  <a:txBody>
                    <a:bodyPr/>
                    <a:lstStyle/>
                    <a:p>
                      <a:pPr>
                        <a:spcBef>
                          <a:spcPts val="0"/>
                        </a:spcBef>
                        <a:spcAft>
                          <a:spcPts val="0"/>
                        </a:spcAft>
                      </a:pPr>
                      <a:r>
                        <a:rPr lang="en-NZ" dirty="0">
                          <a:effectLst/>
                        </a:rPr>
                        <a:t>Remand Prisoners</a:t>
                      </a:r>
                    </a:p>
                  </a:txBody>
                  <a:tcPr anchor="ctr">
                    <a:lnL>
                      <a:noFill/>
                    </a:lnL>
                    <a:lnR>
                      <a:noFill/>
                    </a:lnR>
                    <a:lnT>
                      <a:noFill/>
                    </a:lnT>
                    <a:lnB>
                      <a:noFill/>
                    </a:lnB>
                  </a:tcPr>
                </a:tc>
                <a:tc>
                  <a:txBody>
                    <a:bodyPr/>
                    <a:lstStyle/>
                    <a:p>
                      <a:pPr>
                        <a:spcBef>
                          <a:spcPts val="0"/>
                        </a:spcBef>
                        <a:spcAft>
                          <a:spcPts val="0"/>
                        </a:spcAft>
                      </a:pPr>
                      <a:r>
                        <a:rPr lang="en-NZ" dirty="0">
                          <a:effectLst/>
                        </a:rPr>
                        <a:t>Population %</a:t>
                      </a:r>
                    </a:p>
                  </a:txBody>
                  <a:tcPr anchor="ctr">
                    <a:lnL>
                      <a:noFill/>
                    </a:lnL>
                    <a:lnR>
                      <a:noFill/>
                    </a:lnR>
                    <a:lnT>
                      <a:noFill/>
                    </a:lnT>
                    <a:lnB>
                      <a:noFill/>
                    </a:lnB>
                  </a:tcPr>
                </a:tc>
                <a:extLst>
                  <a:ext uri="{0D108BD9-81ED-4DB2-BD59-A6C34878D82A}">
                    <a16:rowId xmlns:a16="http://schemas.microsoft.com/office/drawing/2014/main" val="10000"/>
                  </a:ext>
                </a:extLst>
              </a:tr>
              <a:tr h="0">
                <a:tc>
                  <a:txBody>
                    <a:bodyPr/>
                    <a:lstStyle/>
                    <a:p>
                      <a:pPr>
                        <a:spcBef>
                          <a:spcPts val="0"/>
                        </a:spcBef>
                        <a:spcAft>
                          <a:spcPts val="0"/>
                        </a:spcAft>
                      </a:pPr>
                      <a:r>
                        <a:rPr lang="en-NZ" dirty="0">
                          <a:effectLst/>
                        </a:rPr>
                        <a:t>Total Female Prisoners</a:t>
                      </a:r>
                    </a:p>
                  </a:txBody>
                  <a:tcPr anchor="ctr">
                    <a:lnL>
                      <a:noFill/>
                    </a:lnL>
                    <a:lnR>
                      <a:noFill/>
                    </a:lnR>
                    <a:lnT>
                      <a:noFill/>
                    </a:lnT>
                    <a:lnB>
                      <a:noFill/>
                    </a:lnB>
                  </a:tcPr>
                </a:tc>
                <a:tc>
                  <a:txBody>
                    <a:bodyPr/>
                    <a:lstStyle/>
                    <a:p>
                      <a:pPr>
                        <a:spcBef>
                          <a:spcPts val="0"/>
                        </a:spcBef>
                        <a:spcAft>
                          <a:spcPts val="0"/>
                        </a:spcAft>
                      </a:pPr>
                      <a:r>
                        <a:rPr lang="en-NZ" dirty="0">
                          <a:effectLst/>
                        </a:rPr>
                        <a:t>252</a:t>
                      </a:r>
                    </a:p>
                  </a:txBody>
                  <a:tcPr anchor="ctr">
                    <a:lnL>
                      <a:noFill/>
                    </a:lnL>
                    <a:lnR>
                      <a:noFill/>
                    </a:lnR>
                    <a:lnT>
                      <a:noFill/>
                    </a:lnT>
                    <a:lnB>
                      <a:noFill/>
                    </a:lnB>
                  </a:tcPr>
                </a:tc>
                <a:tc>
                  <a:txBody>
                    <a:bodyPr/>
                    <a:lstStyle/>
                    <a:p>
                      <a:pPr>
                        <a:spcBef>
                          <a:spcPts val="0"/>
                        </a:spcBef>
                        <a:spcAft>
                          <a:spcPts val="0"/>
                        </a:spcAft>
                      </a:pPr>
                      <a:r>
                        <a:rPr lang="en-NZ" dirty="0">
                          <a:effectLst/>
                        </a:rPr>
                        <a:t>6.3%</a:t>
                      </a:r>
                    </a:p>
                  </a:txBody>
                  <a:tcPr anchor="ctr">
                    <a:lnL>
                      <a:noFill/>
                    </a:lnL>
                    <a:lnR>
                      <a:noFill/>
                    </a:lnR>
                    <a:lnT>
                      <a:noFill/>
                    </a:lnT>
                    <a:lnB>
                      <a:noFill/>
                    </a:lnB>
                  </a:tcPr>
                </a:tc>
                <a:extLst>
                  <a:ext uri="{0D108BD9-81ED-4DB2-BD59-A6C34878D82A}">
                    <a16:rowId xmlns:a16="http://schemas.microsoft.com/office/drawing/2014/main" val="10001"/>
                  </a:ext>
                </a:extLst>
              </a:tr>
              <a:tr h="0">
                <a:tc>
                  <a:txBody>
                    <a:bodyPr/>
                    <a:lstStyle/>
                    <a:p>
                      <a:pPr>
                        <a:spcBef>
                          <a:spcPts val="0"/>
                        </a:spcBef>
                        <a:spcAft>
                          <a:spcPts val="0"/>
                        </a:spcAft>
                      </a:pPr>
                      <a:r>
                        <a:rPr lang="en-NZ" dirty="0">
                          <a:effectLst/>
                        </a:rPr>
                        <a:t>Arohata Prison</a:t>
                      </a:r>
                    </a:p>
                  </a:txBody>
                  <a:tcPr anchor="ctr">
                    <a:lnL>
                      <a:noFill/>
                    </a:lnL>
                    <a:lnR>
                      <a:noFill/>
                    </a:lnR>
                    <a:lnT>
                      <a:noFill/>
                    </a:lnT>
                    <a:lnB>
                      <a:noFill/>
                    </a:lnB>
                  </a:tcPr>
                </a:tc>
                <a:tc>
                  <a:txBody>
                    <a:bodyPr/>
                    <a:lstStyle/>
                    <a:p>
                      <a:pPr>
                        <a:spcBef>
                          <a:spcPts val="0"/>
                        </a:spcBef>
                        <a:spcAft>
                          <a:spcPts val="0"/>
                        </a:spcAft>
                      </a:pPr>
                      <a:r>
                        <a:rPr lang="en-NZ" dirty="0">
                          <a:effectLst/>
                        </a:rPr>
                        <a:t>49</a:t>
                      </a:r>
                    </a:p>
                  </a:txBody>
                  <a:tcPr anchor="ctr">
                    <a:lnL>
                      <a:noFill/>
                    </a:lnL>
                    <a:lnR>
                      <a:noFill/>
                    </a:lnR>
                    <a:lnT>
                      <a:noFill/>
                    </a:lnT>
                    <a:lnB>
                      <a:noFill/>
                    </a:lnB>
                  </a:tcPr>
                </a:tc>
                <a:tc>
                  <a:txBody>
                    <a:bodyPr/>
                    <a:lstStyle/>
                    <a:p>
                      <a:pPr>
                        <a:spcBef>
                          <a:spcPts val="0"/>
                        </a:spcBef>
                        <a:spcAft>
                          <a:spcPts val="0"/>
                        </a:spcAft>
                      </a:pPr>
                      <a:r>
                        <a:rPr lang="en-NZ" dirty="0">
                          <a:effectLst/>
                        </a:rPr>
                        <a:t>1.2%</a:t>
                      </a:r>
                    </a:p>
                  </a:txBody>
                  <a:tcPr anchor="ctr">
                    <a:lnL>
                      <a:noFill/>
                    </a:lnL>
                    <a:lnR>
                      <a:noFill/>
                    </a:lnR>
                    <a:lnT>
                      <a:noFill/>
                    </a:lnT>
                    <a:lnB>
                      <a:noFill/>
                    </a:lnB>
                  </a:tcPr>
                </a:tc>
                <a:extLst>
                  <a:ext uri="{0D108BD9-81ED-4DB2-BD59-A6C34878D82A}">
                    <a16:rowId xmlns:a16="http://schemas.microsoft.com/office/drawing/2014/main" val="10002"/>
                  </a:ext>
                </a:extLst>
              </a:tr>
              <a:tr h="0">
                <a:tc>
                  <a:txBody>
                    <a:bodyPr/>
                    <a:lstStyle/>
                    <a:p>
                      <a:pPr>
                        <a:spcBef>
                          <a:spcPts val="0"/>
                        </a:spcBef>
                        <a:spcAft>
                          <a:spcPts val="0"/>
                        </a:spcAft>
                      </a:pPr>
                      <a:r>
                        <a:rPr lang="en-NZ" dirty="0">
                          <a:effectLst/>
                        </a:rPr>
                        <a:t>Auckland Region Women's Corrections Facility</a:t>
                      </a:r>
                    </a:p>
                  </a:txBody>
                  <a:tcPr anchor="ctr">
                    <a:lnL>
                      <a:noFill/>
                    </a:lnL>
                    <a:lnR>
                      <a:noFill/>
                    </a:lnR>
                    <a:lnT>
                      <a:noFill/>
                    </a:lnT>
                    <a:lnB>
                      <a:noFill/>
                    </a:lnB>
                  </a:tcPr>
                </a:tc>
                <a:tc>
                  <a:txBody>
                    <a:bodyPr/>
                    <a:lstStyle/>
                    <a:p>
                      <a:pPr>
                        <a:spcBef>
                          <a:spcPts val="0"/>
                        </a:spcBef>
                        <a:spcAft>
                          <a:spcPts val="0"/>
                        </a:spcAft>
                      </a:pPr>
                      <a:r>
                        <a:rPr lang="en-NZ" dirty="0">
                          <a:effectLst/>
                        </a:rPr>
                        <a:t>175</a:t>
                      </a:r>
                    </a:p>
                  </a:txBody>
                  <a:tcPr anchor="ctr">
                    <a:lnL>
                      <a:noFill/>
                    </a:lnL>
                    <a:lnR>
                      <a:noFill/>
                    </a:lnR>
                    <a:lnT>
                      <a:noFill/>
                    </a:lnT>
                    <a:lnB>
                      <a:noFill/>
                    </a:lnB>
                  </a:tcPr>
                </a:tc>
                <a:tc>
                  <a:txBody>
                    <a:bodyPr/>
                    <a:lstStyle/>
                    <a:p>
                      <a:pPr>
                        <a:spcBef>
                          <a:spcPts val="0"/>
                        </a:spcBef>
                        <a:spcAft>
                          <a:spcPts val="0"/>
                        </a:spcAft>
                      </a:pPr>
                      <a:r>
                        <a:rPr lang="en-NZ" dirty="0">
                          <a:effectLst/>
                        </a:rPr>
                        <a:t>4.1%</a:t>
                      </a:r>
                    </a:p>
                  </a:txBody>
                  <a:tcPr anchor="ctr">
                    <a:lnL>
                      <a:noFill/>
                    </a:lnL>
                    <a:lnR>
                      <a:noFill/>
                    </a:lnR>
                    <a:lnT>
                      <a:noFill/>
                    </a:lnT>
                    <a:lnB>
                      <a:noFill/>
                    </a:lnB>
                  </a:tcPr>
                </a:tc>
                <a:extLst>
                  <a:ext uri="{0D108BD9-81ED-4DB2-BD59-A6C34878D82A}">
                    <a16:rowId xmlns:a16="http://schemas.microsoft.com/office/drawing/2014/main" val="10003"/>
                  </a:ext>
                </a:extLst>
              </a:tr>
              <a:tr h="0">
                <a:tc>
                  <a:txBody>
                    <a:bodyPr/>
                    <a:lstStyle/>
                    <a:p>
                      <a:pPr>
                        <a:spcBef>
                          <a:spcPts val="0"/>
                        </a:spcBef>
                        <a:spcAft>
                          <a:spcPts val="0"/>
                        </a:spcAft>
                      </a:pPr>
                      <a:r>
                        <a:rPr lang="en-NZ" dirty="0">
                          <a:effectLst/>
                        </a:rPr>
                        <a:t>Christchurch Women's Prison</a:t>
                      </a:r>
                    </a:p>
                  </a:txBody>
                  <a:tcPr anchor="ctr">
                    <a:lnL>
                      <a:noFill/>
                    </a:lnL>
                    <a:lnR>
                      <a:noFill/>
                    </a:lnR>
                    <a:lnT>
                      <a:noFill/>
                    </a:lnT>
                    <a:lnB>
                      <a:noFill/>
                    </a:lnB>
                  </a:tcPr>
                </a:tc>
                <a:tc>
                  <a:txBody>
                    <a:bodyPr/>
                    <a:lstStyle/>
                    <a:p>
                      <a:pPr>
                        <a:spcBef>
                          <a:spcPts val="0"/>
                        </a:spcBef>
                        <a:spcAft>
                          <a:spcPts val="0"/>
                        </a:spcAft>
                      </a:pPr>
                      <a:r>
                        <a:rPr lang="en-NZ" dirty="0">
                          <a:effectLst/>
                        </a:rPr>
                        <a:t>28</a:t>
                      </a:r>
                    </a:p>
                  </a:txBody>
                  <a:tcPr anchor="ctr">
                    <a:lnL>
                      <a:noFill/>
                    </a:lnL>
                    <a:lnR>
                      <a:noFill/>
                    </a:lnR>
                    <a:lnT>
                      <a:noFill/>
                    </a:lnT>
                    <a:lnB>
                      <a:noFill/>
                    </a:lnB>
                  </a:tcPr>
                </a:tc>
                <a:tc>
                  <a:txBody>
                    <a:bodyPr/>
                    <a:lstStyle/>
                    <a:p>
                      <a:pPr>
                        <a:spcBef>
                          <a:spcPts val="0"/>
                        </a:spcBef>
                        <a:spcAft>
                          <a:spcPts val="0"/>
                        </a:spcAft>
                      </a:pPr>
                      <a:r>
                        <a:rPr lang="en-NZ" dirty="0">
                          <a:effectLst/>
                        </a:rPr>
                        <a:t>1.0%</a:t>
                      </a:r>
                    </a:p>
                  </a:txBody>
                  <a:tcPr anchor="ctr">
                    <a:lnL>
                      <a:noFill/>
                    </a:lnL>
                    <a:lnR>
                      <a:noFill/>
                    </a:lnR>
                    <a:lnT>
                      <a:noFill/>
                    </a:lnT>
                    <a:lnB>
                      <a:noFill/>
                    </a:lnB>
                  </a:tcPr>
                </a:tc>
                <a:extLst>
                  <a:ext uri="{0D108BD9-81ED-4DB2-BD59-A6C34878D82A}">
                    <a16:rowId xmlns:a16="http://schemas.microsoft.com/office/drawing/2014/main" val="10004"/>
                  </a:ext>
                </a:extLst>
              </a:tr>
            </a:tbl>
          </a:graphicData>
        </a:graphic>
      </p:graphicFrame>
      <p:sp>
        <p:nvSpPr>
          <p:cNvPr id="5" name="Rectangle 1"/>
          <p:cNvSpPr>
            <a:spLocks noChangeArrowheads="1"/>
          </p:cNvSpPr>
          <p:nvPr/>
        </p:nvSpPr>
        <p:spPr bwMode="auto">
          <a:xfrm>
            <a:off x="-521763" y="1505839"/>
            <a:ext cx="121920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70757A"/>
                </a:solidFill>
                <a:effectLst/>
                <a:latin typeface="Arial" panose="020B0604020202020204" pitchFamily="34" charset="0"/>
                <a:hlinkClick r:id="rId2"/>
              </a:rPr>
              <a:t>NUMBER OF PRISONERS IN EACH LOCATION BY CUSTODY STATUS AS AT 31 MARCH 2021</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98868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Male and female prison population March 2022 trend</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87235" y="1930400"/>
            <a:ext cx="7176866" cy="3881437"/>
          </a:xfrm>
        </p:spPr>
      </p:pic>
    </p:spTree>
    <p:extLst>
      <p:ext uri="{BB962C8B-B14F-4D97-AF65-F5344CB8AC3E}">
        <p14:creationId xmlns:p14="http://schemas.microsoft.com/office/powerpoint/2010/main" val="919286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March 2022 women in NZ Prisons </a:t>
            </a:r>
          </a:p>
        </p:txBody>
      </p:sp>
      <p:graphicFrame>
        <p:nvGraphicFramePr>
          <p:cNvPr id="4" name="Content Placeholder 3"/>
          <p:cNvGraphicFramePr>
            <a:graphicFrameLocks noGrp="1"/>
          </p:cNvGraphicFramePr>
          <p:nvPr>
            <p:ph idx="1"/>
          </p:nvPr>
        </p:nvGraphicFramePr>
        <p:xfrm>
          <a:off x="1009763" y="1989447"/>
          <a:ext cx="7932512" cy="4223720"/>
        </p:xfrm>
        <a:graphic>
          <a:graphicData uri="http://schemas.openxmlformats.org/drawingml/2006/table">
            <a:tbl>
              <a:tblPr/>
              <a:tblGrid>
                <a:gridCol w="1133216">
                  <a:extLst>
                    <a:ext uri="{9D8B030D-6E8A-4147-A177-3AD203B41FA5}">
                      <a16:colId xmlns:a16="http://schemas.microsoft.com/office/drawing/2014/main" val="20000"/>
                    </a:ext>
                  </a:extLst>
                </a:gridCol>
                <a:gridCol w="1133216">
                  <a:extLst>
                    <a:ext uri="{9D8B030D-6E8A-4147-A177-3AD203B41FA5}">
                      <a16:colId xmlns:a16="http://schemas.microsoft.com/office/drawing/2014/main" val="20001"/>
                    </a:ext>
                  </a:extLst>
                </a:gridCol>
                <a:gridCol w="1133216">
                  <a:extLst>
                    <a:ext uri="{9D8B030D-6E8A-4147-A177-3AD203B41FA5}">
                      <a16:colId xmlns:a16="http://schemas.microsoft.com/office/drawing/2014/main" val="20002"/>
                    </a:ext>
                  </a:extLst>
                </a:gridCol>
                <a:gridCol w="1133216">
                  <a:extLst>
                    <a:ext uri="{9D8B030D-6E8A-4147-A177-3AD203B41FA5}">
                      <a16:colId xmlns:a16="http://schemas.microsoft.com/office/drawing/2014/main" val="20003"/>
                    </a:ext>
                  </a:extLst>
                </a:gridCol>
                <a:gridCol w="1133216">
                  <a:extLst>
                    <a:ext uri="{9D8B030D-6E8A-4147-A177-3AD203B41FA5}">
                      <a16:colId xmlns:a16="http://schemas.microsoft.com/office/drawing/2014/main" val="20004"/>
                    </a:ext>
                  </a:extLst>
                </a:gridCol>
                <a:gridCol w="1133216">
                  <a:extLst>
                    <a:ext uri="{9D8B030D-6E8A-4147-A177-3AD203B41FA5}">
                      <a16:colId xmlns:a16="http://schemas.microsoft.com/office/drawing/2014/main" val="20005"/>
                    </a:ext>
                  </a:extLst>
                </a:gridCol>
                <a:gridCol w="1133216">
                  <a:extLst>
                    <a:ext uri="{9D8B030D-6E8A-4147-A177-3AD203B41FA5}">
                      <a16:colId xmlns:a16="http://schemas.microsoft.com/office/drawing/2014/main" val="20006"/>
                    </a:ext>
                  </a:extLst>
                </a:gridCol>
              </a:tblGrid>
              <a:tr h="843791">
                <a:tc>
                  <a:txBody>
                    <a:bodyPr/>
                    <a:lstStyle/>
                    <a:p>
                      <a:r>
                        <a:rPr lang="en-NZ" sz="1700" b="1" dirty="0"/>
                        <a:t>Total Female Prisoners</a:t>
                      </a:r>
                      <a:endParaRPr lang="en-NZ" sz="1700" dirty="0"/>
                    </a:p>
                  </a:txBody>
                  <a:tcPr marL="84379" marR="84379" marT="42190" marB="42190" anchor="ctr">
                    <a:lnL>
                      <a:noFill/>
                    </a:lnL>
                    <a:lnR>
                      <a:noFill/>
                    </a:lnR>
                    <a:lnT>
                      <a:noFill/>
                    </a:lnT>
                    <a:lnB>
                      <a:noFill/>
                    </a:lnB>
                  </a:tcPr>
                </a:tc>
                <a:tc>
                  <a:txBody>
                    <a:bodyPr/>
                    <a:lstStyle/>
                    <a:p>
                      <a:pPr algn="ctr"/>
                      <a:r>
                        <a:rPr lang="en-NZ" sz="1700" b="1" dirty="0">
                          <a:effectLst/>
                        </a:rPr>
                        <a:t>209</a:t>
                      </a:r>
                      <a:endParaRPr lang="en-NZ" sz="1700" dirty="0">
                        <a:effectLst/>
                      </a:endParaRPr>
                    </a:p>
                  </a:txBody>
                  <a:tcPr marL="84379" marR="84379" marT="42190" marB="42190" anchor="ctr">
                    <a:lnL>
                      <a:noFill/>
                    </a:lnL>
                    <a:lnR>
                      <a:noFill/>
                    </a:lnR>
                    <a:lnT>
                      <a:noFill/>
                    </a:lnT>
                    <a:lnB>
                      <a:noFill/>
                    </a:lnB>
                  </a:tcPr>
                </a:tc>
                <a:tc>
                  <a:txBody>
                    <a:bodyPr/>
                    <a:lstStyle/>
                    <a:p>
                      <a:pPr algn="ctr"/>
                      <a:r>
                        <a:rPr lang="en-NZ" sz="1700" b="1" dirty="0">
                          <a:effectLst/>
                        </a:rPr>
                        <a:t>210</a:t>
                      </a:r>
                      <a:endParaRPr lang="en-NZ" sz="1700" dirty="0">
                        <a:effectLst/>
                      </a:endParaRPr>
                    </a:p>
                  </a:txBody>
                  <a:tcPr marL="84379" marR="84379" marT="42190" marB="42190" anchor="ctr">
                    <a:lnL>
                      <a:noFill/>
                    </a:lnL>
                    <a:lnR>
                      <a:noFill/>
                    </a:lnR>
                    <a:lnT>
                      <a:noFill/>
                    </a:lnT>
                    <a:lnB>
                      <a:noFill/>
                    </a:lnB>
                  </a:tcPr>
                </a:tc>
                <a:tc>
                  <a:txBody>
                    <a:bodyPr/>
                    <a:lstStyle/>
                    <a:p>
                      <a:pPr algn="ctr"/>
                      <a:r>
                        <a:rPr lang="en-NZ" sz="1700" b="1" dirty="0">
                          <a:effectLst/>
                        </a:rPr>
                        <a:t>419</a:t>
                      </a:r>
                      <a:endParaRPr lang="en-NZ" sz="1700" dirty="0">
                        <a:effectLst/>
                      </a:endParaRPr>
                    </a:p>
                  </a:txBody>
                  <a:tcPr marL="84379" marR="84379" marT="42190" marB="42190" anchor="ctr">
                    <a:lnL>
                      <a:noFill/>
                    </a:lnL>
                    <a:lnR>
                      <a:noFill/>
                    </a:lnR>
                    <a:lnT>
                      <a:noFill/>
                    </a:lnT>
                    <a:lnB>
                      <a:noFill/>
                    </a:lnB>
                  </a:tcPr>
                </a:tc>
                <a:tc>
                  <a:txBody>
                    <a:bodyPr/>
                    <a:lstStyle/>
                    <a:p>
                      <a:pPr algn="ctr"/>
                      <a:r>
                        <a:rPr lang="en-NZ" sz="1700" b="1" dirty="0">
                          <a:effectLst/>
                        </a:rPr>
                        <a:t>7</a:t>
                      </a:r>
                      <a:endParaRPr lang="en-NZ" sz="1700" dirty="0">
                        <a:effectLst/>
                      </a:endParaRPr>
                    </a:p>
                  </a:txBody>
                  <a:tcPr marL="84379" marR="84379" marT="42190" marB="42190" anchor="ctr">
                    <a:lnL>
                      <a:noFill/>
                    </a:lnL>
                    <a:lnR>
                      <a:noFill/>
                    </a:lnR>
                    <a:lnT>
                      <a:noFill/>
                    </a:lnT>
                    <a:lnB>
                      <a:noFill/>
                    </a:lnB>
                  </a:tcPr>
                </a:tc>
                <a:tc>
                  <a:txBody>
                    <a:bodyPr/>
                    <a:lstStyle/>
                    <a:p>
                      <a:pPr algn="ctr"/>
                      <a:r>
                        <a:rPr lang="en-NZ" sz="1700" b="1" dirty="0">
                          <a:effectLst/>
                        </a:rPr>
                        <a:t>426</a:t>
                      </a:r>
                      <a:endParaRPr lang="en-NZ" sz="1700" dirty="0">
                        <a:effectLst/>
                      </a:endParaRPr>
                    </a:p>
                  </a:txBody>
                  <a:tcPr marL="84379" marR="84379" marT="42190" marB="42190" anchor="ctr">
                    <a:lnL>
                      <a:noFill/>
                    </a:lnL>
                    <a:lnR>
                      <a:noFill/>
                    </a:lnR>
                    <a:lnT>
                      <a:noFill/>
                    </a:lnT>
                    <a:lnB>
                      <a:noFill/>
                    </a:lnB>
                  </a:tcPr>
                </a:tc>
                <a:tc>
                  <a:txBody>
                    <a:bodyPr/>
                    <a:lstStyle/>
                    <a:p>
                      <a:pPr algn="ctr"/>
                      <a:r>
                        <a:rPr lang="en-NZ" sz="1700" b="1" dirty="0">
                          <a:effectLst/>
                        </a:rPr>
                        <a:t>5.6%</a:t>
                      </a:r>
                      <a:endParaRPr lang="en-NZ" sz="1700" dirty="0">
                        <a:effectLst/>
                      </a:endParaRPr>
                    </a:p>
                  </a:txBody>
                  <a:tcPr marL="84379" marR="84379" marT="42190" marB="42190" anchor="ctr">
                    <a:lnL>
                      <a:noFill/>
                    </a:lnL>
                    <a:lnR>
                      <a:noFill/>
                    </a:lnR>
                    <a:lnT>
                      <a:noFill/>
                    </a:lnT>
                    <a:lnB>
                      <a:noFill/>
                    </a:lnB>
                  </a:tcPr>
                </a:tc>
                <a:extLst>
                  <a:ext uri="{0D108BD9-81ED-4DB2-BD59-A6C34878D82A}">
                    <a16:rowId xmlns:a16="http://schemas.microsoft.com/office/drawing/2014/main" val="10000"/>
                  </a:ext>
                </a:extLst>
              </a:tr>
              <a:tr h="590653">
                <a:tc>
                  <a:txBody>
                    <a:bodyPr/>
                    <a:lstStyle/>
                    <a:p>
                      <a:r>
                        <a:rPr lang="en-NZ" sz="1700" dirty="0"/>
                        <a:t>Arohata Prison</a:t>
                      </a:r>
                    </a:p>
                  </a:txBody>
                  <a:tcPr marL="84379" marR="84379" marT="42190" marB="42190" anchor="ctr">
                    <a:lnL>
                      <a:noFill/>
                    </a:lnL>
                    <a:lnR>
                      <a:noFill/>
                    </a:lnR>
                    <a:lnT>
                      <a:noFill/>
                    </a:lnT>
                    <a:lnB>
                      <a:noFill/>
                    </a:lnB>
                  </a:tcPr>
                </a:tc>
                <a:tc>
                  <a:txBody>
                    <a:bodyPr/>
                    <a:lstStyle/>
                    <a:p>
                      <a:pPr algn="ctr"/>
                      <a:r>
                        <a:rPr lang="en-NZ" sz="1700" dirty="0">
                          <a:effectLst/>
                        </a:rPr>
                        <a:t>47</a:t>
                      </a:r>
                    </a:p>
                  </a:txBody>
                  <a:tcPr marL="84379" marR="84379" marT="42190" marB="42190" anchor="ctr">
                    <a:lnL>
                      <a:noFill/>
                    </a:lnL>
                    <a:lnR>
                      <a:noFill/>
                    </a:lnR>
                    <a:lnT>
                      <a:noFill/>
                    </a:lnT>
                    <a:lnB>
                      <a:noFill/>
                    </a:lnB>
                  </a:tcPr>
                </a:tc>
                <a:tc>
                  <a:txBody>
                    <a:bodyPr/>
                    <a:lstStyle/>
                    <a:p>
                      <a:pPr algn="ctr"/>
                      <a:r>
                        <a:rPr lang="en-NZ" sz="1700" dirty="0">
                          <a:effectLst/>
                        </a:rPr>
                        <a:t>43</a:t>
                      </a:r>
                    </a:p>
                  </a:txBody>
                  <a:tcPr marL="84379" marR="84379" marT="42190" marB="42190" anchor="ctr">
                    <a:lnL>
                      <a:noFill/>
                    </a:lnL>
                    <a:lnR>
                      <a:noFill/>
                    </a:lnR>
                    <a:lnT>
                      <a:noFill/>
                    </a:lnT>
                    <a:lnB>
                      <a:noFill/>
                    </a:lnB>
                  </a:tcPr>
                </a:tc>
                <a:tc>
                  <a:txBody>
                    <a:bodyPr/>
                    <a:lstStyle/>
                    <a:p>
                      <a:pPr algn="ctr"/>
                      <a:r>
                        <a:rPr lang="en-NZ" sz="1700" dirty="0">
                          <a:effectLst/>
                        </a:rPr>
                        <a:t>90</a:t>
                      </a:r>
                    </a:p>
                  </a:txBody>
                  <a:tcPr marL="84379" marR="84379" marT="42190" marB="42190" anchor="ctr">
                    <a:lnL>
                      <a:noFill/>
                    </a:lnL>
                    <a:lnR>
                      <a:noFill/>
                    </a:lnR>
                    <a:lnT>
                      <a:noFill/>
                    </a:lnT>
                    <a:lnB>
                      <a:noFill/>
                    </a:lnB>
                  </a:tcPr>
                </a:tc>
                <a:tc>
                  <a:txBody>
                    <a:bodyPr/>
                    <a:lstStyle/>
                    <a:p>
                      <a:pPr algn="ctr"/>
                      <a:r>
                        <a:rPr lang="en-NZ" sz="1700" dirty="0">
                          <a:effectLst/>
                        </a:rPr>
                        <a:t>1</a:t>
                      </a:r>
                    </a:p>
                  </a:txBody>
                  <a:tcPr marL="84379" marR="84379" marT="42190" marB="42190" anchor="ctr">
                    <a:lnL>
                      <a:noFill/>
                    </a:lnL>
                    <a:lnR>
                      <a:noFill/>
                    </a:lnR>
                    <a:lnT>
                      <a:noFill/>
                    </a:lnT>
                    <a:lnB>
                      <a:noFill/>
                    </a:lnB>
                  </a:tcPr>
                </a:tc>
                <a:tc>
                  <a:txBody>
                    <a:bodyPr/>
                    <a:lstStyle/>
                    <a:p>
                      <a:pPr algn="ctr"/>
                      <a:r>
                        <a:rPr lang="en-NZ" sz="1700" dirty="0">
                          <a:effectLst/>
                        </a:rPr>
                        <a:t>91</a:t>
                      </a:r>
                    </a:p>
                  </a:txBody>
                  <a:tcPr marL="84379" marR="84379" marT="42190" marB="42190" anchor="ctr">
                    <a:lnL>
                      <a:noFill/>
                    </a:lnL>
                    <a:lnR>
                      <a:noFill/>
                    </a:lnR>
                    <a:lnT>
                      <a:noFill/>
                    </a:lnT>
                    <a:lnB>
                      <a:noFill/>
                    </a:lnB>
                  </a:tcPr>
                </a:tc>
                <a:tc>
                  <a:txBody>
                    <a:bodyPr/>
                    <a:lstStyle/>
                    <a:p>
                      <a:pPr algn="ctr"/>
                      <a:r>
                        <a:rPr lang="en-NZ" sz="1700" dirty="0">
                          <a:effectLst/>
                        </a:rPr>
                        <a:t>1.2%</a:t>
                      </a:r>
                    </a:p>
                  </a:txBody>
                  <a:tcPr marL="84379" marR="84379" marT="42190" marB="42190" anchor="ctr">
                    <a:lnL>
                      <a:noFill/>
                    </a:lnL>
                    <a:lnR>
                      <a:noFill/>
                    </a:lnR>
                    <a:lnT>
                      <a:noFill/>
                    </a:lnT>
                    <a:lnB>
                      <a:noFill/>
                    </a:lnB>
                  </a:tcPr>
                </a:tc>
                <a:extLst>
                  <a:ext uri="{0D108BD9-81ED-4DB2-BD59-A6C34878D82A}">
                    <a16:rowId xmlns:a16="http://schemas.microsoft.com/office/drawing/2014/main" val="10001"/>
                  </a:ext>
                </a:extLst>
              </a:tr>
              <a:tr h="1350065">
                <a:tc>
                  <a:txBody>
                    <a:bodyPr/>
                    <a:lstStyle/>
                    <a:p>
                      <a:r>
                        <a:rPr lang="en-NZ" sz="1700" dirty="0"/>
                        <a:t>Auckland Region Women's Corrections Facility</a:t>
                      </a:r>
                    </a:p>
                  </a:txBody>
                  <a:tcPr marL="84379" marR="84379" marT="42190" marB="42190" anchor="ctr">
                    <a:lnL>
                      <a:noFill/>
                    </a:lnL>
                    <a:lnR>
                      <a:noFill/>
                    </a:lnR>
                    <a:lnT>
                      <a:noFill/>
                    </a:lnT>
                    <a:lnB>
                      <a:noFill/>
                    </a:lnB>
                  </a:tcPr>
                </a:tc>
                <a:tc>
                  <a:txBody>
                    <a:bodyPr/>
                    <a:lstStyle/>
                    <a:p>
                      <a:pPr algn="ctr"/>
                      <a:r>
                        <a:rPr lang="en-NZ" sz="1700" dirty="0">
                          <a:effectLst/>
                        </a:rPr>
                        <a:t>122</a:t>
                      </a:r>
                    </a:p>
                  </a:txBody>
                  <a:tcPr marL="84379" marR="84379" marT="42190" marB="42190" anchor="ctr">
                    <a:lnL>
                      <a:noFill/>
                    </a:lnL>
                    <a:lnR>
                      <a:noFill/>
                    </a:lnR>
                    <a:lnT>
                      <a:noFill/>
                    </a:lnT>
                    <a:lnB>
                      <a:noFill/>
                    </a:lnB>
                  </a:tcPr>
                </a:tc>
                <a:tc>
                  <a:txBody>
                    <a:bodyPr/>
                    <a:lstStyle/>
                    <a:p>
                      <a:pPr algn="ctr"/>
                      <a:r>
                        <a:rPr lang="en-NZ" sz="1700" dirty="0">
                          <a:effectLst/>
                        </a:rPr>
                        <a:t>124</a:t>
                      </a:r>
                    </a:p>
                  </a:txBody>
                  <a:tcPr marL="84379" marR="84379" marT="42190" marB="42190" anchor="ctr">
                    <a:lnL>
                      <a:noFill/>
                    </a:lnL>
                    <a:lnR>
                      <a:noFill/>
                    </a:lnR>
                    <a:lnT>
                      <a:noFill/>
                    </a:lnT>
                    <a:lnB>
                      <a:noFill/>
                    </a:lnB>
                  </a:tcPr>
                </a:tc>
                <a:tc>
                  <a:txBody>
                    <a:bodyPr/>
                    <a:lstStyle/>
                    <a:p>
                      <a:pPr algn="ctr"/>
                      <a:r>
                        <a:rPr lang="en-NZ" sz="1700" dirty="0">
                          <a:effectLst/>
                        </a:rPr>
                        <a:t>246</a:t>
                      </a:r>
                    </a:p>
                  </a:txBody>
                  <a:tcPr marL="84379" marR="84379" marT="42190" marB="42190" anchor="ctr">
                    <a:lnL>
                      <a:noFill/>
                    </a:lnL>
                    <a:lnR>
                      <a:noFill/>
                    </a:lnR>
                    <a:lnT>
                      <a:noFill/>
                    </a:lnT>
                    <a:lnB>
                      <a:noFill/>
                    </a:lnB>
                  </a:tcPr>
                </a:tc>
                <a:tc>
                  <a:txBody>
                    <a:bodyPr/>
                    <a:lstStyle/>
                    <a:p>
                      <a:pPr algn="ctr"/>
                      <a:r>
                        <a:rPr lang="en-NZ" sz="1700" dirty="0">
                          <a:effectLst/>
                        </a:rPr>
                        <a:t>5</a:t>
                      </a:r>
                    </a:p>
                  </a:txBody>
                  <a:tcPr marL="84379" marR="84379" marT="42190" marB="42190" anchor="ctr">
                    <a:lnL>
                      <a:noFill/>
                    </a:lnL>
                    <a:lnR>
                      <a:noFill/>
                    </a:lnR>
                    <a:lnT>
                      <a:noFill/>
                    </a:lnT>
                    <a:lnB>
                      <a:noFill/>
                    </a:lnB>
                  </a:tcPr>
                </a:tc>
                <a:tc>
                  <a:txBody>
                    <a:bodyPr/>
                    <a:lstStyle/>
                    <a:p>
                      <a:pPr algn="ctr"/>
                      <a:r>
                        <a:rPr lang="en-NZ" sz="1700" dirty="0">
                          <a:effectLst/>
                        </a:rPr>
                        <a:t>251</a:t>
                      </a:r>
                    </a:p>
                  </a:txBody>
                  <a:tcPr marL="84379" marR="84379" marT="42190" marB="42190" anchor="ctr">
                    <a:lnL>
                      <a:noFill/>
                    </a:lnL>
                    <a:lnR>
                      <a:noFill/>
                    </a:lnR>
                    <a:lnT>
                      <a:noFill/>
                    </a:lnT>
                    <a:lnB>
                      <a:noFill/>
                    </a:lnB>
                  </a:tcPr>
                </a:tc>
                <a:tc>
                  <a:txBody>
                    <a:bodyPr/>
                    <a:lstStyle/>
                    <a:p>
                      <a:pPr algn="ctr"/>
                      <a:r>
                        <a:rPr lang="en-NZ" sz="1700" dirty="0">
                          <a:effectLst/>
                        </a:rPr>
                        <a:t>3.3%</a:t>
                      </a:r>
                    </a:p>
                  </a:txBody>
                  <a:tcPr marL="84379" marR="84379" marT="42190" marB="42190" anchor="ctr">
                    <a:lnL>
                      <a:noFill/>
                    </a:lnL>
                    <a:lnR>
                      <a:noFill/>
                    </a:lnR>
                    <a:lnT>
                      <a:noFill/>
                    </a:lnT>
                    <a:lnB>
                      <a:noFill/>
                    </a:lnB>
                  </a:tcPr>
                </a:tc>
                <a:extLst>
                  <a:ext uri="{0D108BD9-81ED-4DB2-BD59-A6C34878D82A}">
                    <a16:rowId xmlns:a16="http://schemas.microsoft.com/office/drawing/2014/main" val="10002"/>
                  </a:ext>
                </a:extLst>
              </a:tr>
              <a:tr h="1096928">
                <a:tc>
                  <a:txBody>
                    <a:bodyPr/>
                    <a:lstStyle/>
                    <a:p>
                      <a:r>
                        <a:rPr lang="en-NZ" sz="1700" dirty="0"/>
                        <a:t>Christchurch Women's Prison</a:t>
                      </a:r>
                    </a:p>
                  </a:txBody>
                  <a:tcPr marL="84379" marR="84379" marT="42190" marB="42190" anchor="ctr">
                    <a:lnL>
                      <a:noFill/>
                    </a:lnL>
                    <a:lnR>
                      <a:noFill/>
                    </a:lnR>
                    <a:lnT>
                      <a:noFill/>
                    </a:lnT>
                    <a:lnB>
                      <a:noFill/>
                    </a:lnB>
                  </a:tcPr>
                </a:tc>
                <a:tc>
                  <a:txBody>
                    <a:bodyPr/>
                    <a:lstStyle/>
                    <a:p>
                      <a:pPr algn="ctr"/>
                      <a:r>
                        <a:rPr lang="en-NZ" sz="1700" dirty="0">
                          <a:effectLst/>
                        </a:rPr>
                        <a:t>40</a:t>
                      </a:r>
                    </a:p>
                  </a:txBody>
                  <a:tcPr marL="84379" marR="84379" marT="42190" marB="42190" anchor="ctr">
                    <a:lnL>
                      <a:noFill/>
                    </a:lnL>
                    <a:lnR>
                      <a:noFill/>
                    </a:lnR>
                    <a:lnT>
                      <a:noFill/>
                    </a:lnT>
                    <a:lnB>
                      <a:noFill/>
                    </a:lnB>
                  </a:tcPr>
                </a:tc>
                <a:tc>
                  <a:txBody>
                    <a:bodyPr/>
                    <a:lstStyle/>
                    <a:p>
                      <a:pPr algn="ctr"/>
                      <a:r>
                        <a:rPr lang="en-NZ" sz="1700" dirty="0">
                          <a:effectLst/>
                        </a:rPr>
                        <a:t>43</a:t>
                      </a:r>
                    </a:p>
                  </a:txBody>
                  <a:tcPr marL="84379" marR="84379" marT="42190" marB="42190" anchor="ctr">
                    <a:lnL>
                      <a:noFill/>
                    </a:lnL>
                    <a:lnR>
                      <a:noFill/>
                    </a:lnR>
                    <a:lnT>
                      <a:noFill/>
                    </a:lnT>
                    <a:lnB>
                      <a:noFill/>
                    </a:lnB>
                  </a:tcPr>
                </a:tc>
                <a:tc>
                  <a:txBody>
                    <a:bodyPr/>
                    <a:lstStyle/>
                    <a:p>
                      <a:pPr algn="ctr"/>
                      <a:r>
                        <a:rPr lang="en-NZ" sz="1700" dirty="0">
                          <a:effectLst/>
                        </a:rPr>
                        <a:t>83</a:t>
                      </a:r>
                    </a:p>
                  </a:txBody>
                  <a:tcPr marL="84379" marR="84379" marT="42190" marB="42190" anchor="ctr">
                    <a:lnL>
                      <a:noFill/>
                    </a:lnL>
                    <a:lnR>
                      <a:noFill/>
                    </a:lnR>
                    <a:lnT>
                      <a:noFill/>
                    </a:lnT>
                    <a:lnB>
                      <a:noFill/>
                    </a:lnB>
                  </a:tcPr>
                </a:tc>
                <a:tc>
                  <a:txBody>
                    <a:bodyPr/>
                    <a:lstStyle/>
                    <a:p>
                      <a:pPr algn="ctr"/>
                      <a:r>
                        <a:rPr lang="en-NZ" sz="1700" dirty="0">
                          <a:effectLst/>
                        </a:rPr>
                        <a:t>1</a:t>
                      </a:r>
                    </a:p>
                  </a:txBody>
                  <a:tcPr marL="84379" marR="84379" marT="42190" marB="42190" anchor="ctr">
                    <a:lnL>
                      <a:noFill/>
                    </a:lnL>
                    <a:lnR>
                      <a:noFill/>
                    </a:lnR>
                    <a:lnT>
                      <a:noFill/>
                    </a:lnT>
                    <a:lnB>
                      <a:noFill/>
                    </a:lnB>
                  </a:tcPr>
                </a:tc>
                <a:tc>
                  <a:txBody>
                    <a:bodyPr/>
                    <a:lstStyle/>
                    <a:p>
                      <a:pPr algn="ctr"/>
                      <a:r>
                        <a:rPr lang="en-NZ" sz="1700" dirty="0">
                          <a:effectLst/>
                        </a:rPr>
                        <a:t>84</a:t>
                      </a:r>
                    </a:p>
                  </a:txBody>
                  <a:tcPr marL="84379" marR="84379" marT="42190" marB="42190" anchor="ctr">
                    <a:lnL>
                      <a:noFill/>
                    </a:lnL>
                    <a:lnR>
                      <a:noFill/>
                    </a:lnR>
                    <a:lnT>
                      <a:noFill/>
                    </a:lnT>
                    <a:lnB>
                      <a:noFill/>
                    </a:lnB>
                  </a:tcPr>
                </a:tc>
                <a:tc>
                  <a:txBody>
                    <a:bodyPr/>
                    <a:lstStyle/>
                    <a:p>
                      <a:pPr algn="ctr"/>
                      <a:r>
                        <a:rPr lang="en-NZ" sz="1700" dirty="0">
                          <a:effectLst/>
                        </a:rPr>
                        <a:t>1.1%</a:t>
                      </a:r>
                    </a:p>
                  </a:txBody>
                  <a:tcPr marL="84379" marR="84379" marT="42190" marB="42190" anchor="ctr">
                    <a:lnL>
                      <a:noFill/>
                    </a:lnL>
                    <a:lnR>
                      <a:noFill/>
                    </a:lnR>
                    <a:lnT>
                      <a:noFill/>
                    </a:lnT>
                    <a:lnB>
                      <a:noFill/>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68414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defTabSz="914400" eaLnBrk="0" fontAlgn="base" hangingPunct="0">
              <a:spcAft>
                <a:spcPct val="0"/>
              </a:spcAft>
            </a:pPr>
            <a:r>
              <a:rPr lang="en-US" altLang="en-US" dirty="0">
                <a:solidFill>
                  <a:srgbClr val="016BA6"/>
                </a:solidFill>
                <a:latin typeface="Bitter"/>
              </a:rPr>
              <a:t>New Beginnings - Mothers with Babies Unit</a:t>
            </a:r>
            <a:br>
              <a:rPr lang="en-US" altLang="en-US" dirty="0">
                <a:solidFill>
                  <a:srgbClr val="016BA6"/>
                </a:solidFill>
                <a:latin typeface="Bitter"/>
              </a:rPr>
            </a:br>
            <a:endParaRPr lang="en-NZ" dirty="0"/>
          </a:p>
        </p:txBody>
      </p:sp>
      <p:sp>
        <p:nvSpPr>
          <p:cNvPr id="3" name="Content Placeholder 2"/>
          <p:cNvSpPr>
            <a:spLocks noGrp="1"/>
          </p:cNvSpPr>
          <p:nvPr>
            <p:ph idx="1"/>
          </p:nvPr>
        </p:nvSpPr>
        <p:spPr>
          <a:xfrm>
            <a:off x="677334" y="1581665"/>
            <a:ext cx="8596668" cy="4459697"/>
          </a:xfrm>
        </p:spPr>
        <p:txBody>
          <a:bodyPr>
            <a:normAutofit fontScale="47500" lnSpcReduction="20000"/>
          </a:bodyPr>
          <a:lstStyle/>
          <a:p>
            <a:r>
              <a:rPr lang="en-NZ" b="1" dirty="0"/>
              <a:t>What is the Mothers with Babies Unit?</a:t>
            </a:r>
          </a:p>
          <a:p>
            <a:r>
              <a:rPr lang="en-NZ" dirty="0"/>
              <a:t>The Mothers with Babies Unit gives you a unique opportunity to be with your child, and get the help you need to make positive changes and stay offence free when you are released.</a:t>
            </a:r>
          </a:p>
          <a:p>
            <a:r>
              <a:rPr lang="en-NZ" dirty="0"/>
              <a:t>You get to care full time for your child in a safe and supportive environment with wrap-around services to support you in your parenting.</a:t>
            </a:r>
          </a:p>
          <a:p>
            <a:r>
              <a:rPr lang="en-NZ" dirty="0"/>
              <a:t>Placement will be in the best interests of the child.</a:t>
            </a:r>
          </a:p>
          <a:p>
            <a:r>
              <a:rPr lang="en-NZ" b="1" dirty="0"/>
              <a:t>What’s best for baby</a:t>
            </a:r>
          </a:p>
          <a:p>
            <a:r>
              <a:rPr lang="en-NZ" dirty="0"/>
              <a:t>Your child deserves the best possible start in life.</a:t>
            </a:r>
          </a:p>
          <a:p>
            <a:r>
              <a:rPr lang="en-NZ" dirty="0"/>
              <a:t>The Mothers with Babies Unit offers you and your baby:</a:t>
            </a:r>
          </a:p>
          <a:p>
            <a:r>
              <a:rPr lang="en-NZ" dirty="0"/>
              <a:t>a stable, safe environment</a:t>
            </a:r>
          </a:p>
          <a:p>
            <a:r>
              <a:rPr lang="en-NZ" dirty="0"/>
              <a:t>a chance to grow your relationship</a:t>
            </a:r>
          </a:p>
          <a:p>
            <a:r>
              <a:rPr lang="en-NZ" dirty="0"/>
              <a:t>support from experienced, caring staff</a:t>
            </a:r>
          </a:p>
          <a:p>
            <a:r>
              <a:rPr lang="en-NZ" dirty="0"/>
              <a:t>support from skilled outside providers</a:t>
            </a:r>
          </a:p>
          <a:p>
            <a:r>
              <a:rPr lang="en-NZ" dirty="0"/>
              <a:t>access to rehabilitation and reintegration programmes.</a:t>
            </a:r>
          </a:p>
          <a:p>
            <a:r>
              <a:rPr lang="en-NZ" b="1" dirty="0"/>
              <a:t>Other solutions</a:t>
            </a:r>
          </a:p>
          <a:p>
            <a:r>
              <a:rPr lang="en-NZ" dirty="0"/>
              <a:t>If having your baby with you in prison is not the best choice for you both, there are ways we can help you to stay in touch and grow your mother/baby relationship.</a:t>
            </a:r>
          </a:p>
          <a:p>
            <a:r>
              <a:rPr lang="en-NZ" dirty="0"/>
              <a:t>You can use special bonding facilities on site where you and your child can regularly spend time together for bonding purposes.</a:t>
            </a:r>
          </a:p>
          <a:p>
            <a:r>
              <a:rPr lang="en-NZ" b="1" dirty="0"/>
              <a:t>Where are the Mothers with Babies Units?</a:t>
            </a:r>
          </a:p>
          <a:p>
            <a:r>
              <a:rPr lang="en-NZ" dirty="0"/>
              <a:t>Our three Mothers with Babies Units are in Auckland Region Women’s Corrections Facility, Arohata Prison (Wellington) and Christchurch Women’s Prison.</a:t>
            </a:r>
          </a:p>
          <a:p>
            <a:endParaRPr lang="en-NZ" dirty="0"/>
          </a:p>
        </p:txBody>
      </p:sp>
      <p:sp>
        <p:nvSpPr>
          <p:cNvPr id="5" name="Rectangle 3"/>
          <p:cNvSpPr>
            <a:spLocks noChangeArrowheads="1"/>
          </p:cNvSpPr>
          <p:nvPr/>
        </p:nvSpPr>
        <p:spPr bwMode="auto">
          <a:xfrm>
            <a:off x="0" y="457200"/>
            <a:ext cx="12192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NZ" dirty="0"/>
          </a:p>
        </p:txBody>
      </p:sp>
    </p:spTree>
    <p:extLst>
      <p:ext uri="{BB962C8B-B14F-4D97-AF65-F5344CB8AC3E}">
        <p14:creationId xmlns:p14="http://schemas.microsoft.com/office/powerpoint/2010/main" val="4253507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766618"/>
            <a:ext cx="8799176" cy="5781964"/>
          </a:xfrm>
        </p:spPr>
        <p:txBody>
          <a:bodyPr>
            <a:normAutofit/>
          </a:bodyPr>
          <a:lstStyle/>
          <a:p>
            <a:r>
              <a:rPr lang="en-NZ" dirty="0"/>
              <a:t>If you join the programme, we will try to place you near family, whanau and other significant people in your baby’s life.  The aim is to help you grow positive relationships with others who can support you in your parenting once you are released.</a:t>
            </a:r>
            <a:br>
              <a:rPr lang="en-NZ" dirty="0"/>
            </a:br>
            <a:endParaRPr lang="en-NZ" dirty="0"/>
          </a:p>
        </p:txBody>
      </p:sp>
      <p:sp>
        <p:nvSpPr>
          <p:cNvPr id="3" name="Content Placeholder 2"/>
          <p:cNvSpPr>
            <a:spLocks noGrp="1"/>
          </p:cNvSpPr>
          <p:nvPr>
            <p:ph idx="1"/>
          </p:nvPr>
        </p:nvSpPr>
        <p:spPr>
          <a:xfrm>
            <a:off x="794604" y="424872"/>
            <a:ext cx="8564633" cy="5033818"/>
          </a:xfrm>
        </p:spPr>
        <p:txBody>
          <a:bodyPr/>
          <a:lstStyle/>
          <a:p>
            <a:endParaRPr lang="en-NZ" dirty="0"/>
          </a:p>
          <a:p>
            <a:endParaRPr lang="en-NZ" dirty="0"/>
          </a:p>
          <a:p>
            <a:endParaRPr lang="en-NZ" dirty="0"/>
          </a:p>
          <a:p>
            <a:endParaRPr lang="en-NZ" dirty="0"/>
          </a:p>
          <a:p>
            <a:endParaRPr lang="en-NZ" dirty="0"/>
          </a:p>
          <a:p>
            <a:endParaRPr lang="en-NZ" dirty="0"/>
          </a:p>
          <a:p>
            <a:endParaRPr lang="en-NZ" dirty="0"/>
          </a:p>
        </p:txBody>
      </p:sp>
    </p:spTree>
    <p:extLst>
      <p:ext uri="{BB962C8B-B14F-4D97-AF65-F5344CB8AC3E}">
        <p14:creationId xmlns:p14="http://schemas.microsoft.com/office/powerpoint/2010/main" val="2996223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Criteria for Mums </a:t>
            </a:r>
          </a:p>
        </p:txBody>
      </p:sp>
      <p:sp>
        <p:nvSpPr>
          <p:cNvPr id="3" name="Content Placeholder 2"/>
          <p:cNvSpPr>
            <a:spLocks noGrp="1"/>
          </p:cNvSpPr>
          <p:nvPr>
            <p:ph idx="1"/>
          </p:nvPr>
        </p:nvSpPr>
        <p:spPr/>
        <p:txBody>
          <a:bodyPr>
            <a:normAutofit fontScale="92500" lnSpcReduction="10000"/>
          </a:bodyPr>
          <a:lstStyle/>
          <a:p>
            <a:r>
              <a:rPr lang="en-NZ" dirty="0"/>
              <a:t>You may be eligible to apply for Mothers with Babies if:</a:t>
            </a:r>
          </a:p>
          <a:p>
            <a:pPr>
              <a:buFont typeface="Arial" panose="020B0604020202020204" pitchFamily="34" charset="0"/>
              <a:buChar char="•"/>
            </a:pPr>
            <a:r>
              <a:rPr lang="en-NZ" dirty="0"/>
              <a:t>you are pregnant and will give birth before your release from custody</a:t>
            </a:r>
          </a:p>
          <a:p>
            <a:pPr>
              <a:buFont typeface="Arial" panose="020B0604020202020204" pitchFamily="34" charset="0"/>
              <a:buChar char="•"/>
            </a:pPr>
            <a:r>
              <a:rPr lang="en-NZ" dirty="0"/>
              <a:t>you have a child who is younger than 24 months, and</a:t>
            </a:r>
          </a:p>
          <a:p>
            <a:pPr lvl="1">
              <a:buFont typeface="Arial" panose="020B0604020202020204" pitchFamily="34" charset="0"/>
              <a:buChar char="•"/>
            </a:pPr>
            <a:r>
              <a:rPr lang="en-NZ" dirty="0"/>
              <a:t>you were their main caregiver before you were imprisoned OR</a:t>
            </a:r>
          </a:p>
          <a:p>
            <a:pPr lvl="1">
              <a:buFont typeface="Arial" panose="020B0604020202020204" pitchFamily="34" charset="0"/>
              <a:buChar char="•"/>
            </a:pPr>
            <a:r>
              <a:rPr lang="en-NZ" dirty="0"/>
              <a:t>you are likely to be their primary caregiver on release</a:t>
            </a:r>
          </a:p>
          <a:p>
            <a:pPr>
              <a:buFont typeface="Arial" panose="020B0604020202020204" pitchFamily="34" charset="0"/>
              <a:buChar char="•"/>
            </a:pPr>
            <a:r>
              <a:rPr lang="en-NZ" dirty="0"/>
              <a:t>you have no convictions for sexual or violent offences involving children.</a:t>
            </a:r>
          </a:p>
          <a:p>
            <a:r>
              <a:rPr lang="en-NZ" dirty="0"/>
              <a:t>You must be:</a:t>
            </a:r>
          </a:p>
          <a:p>
            <a:pPr>
              <a:buFont typeface="Arial" panose="020B0604020202020204" pitchFamily="34" charset="0"/>
              <a:buChar char="•"/>
            </a:pPr>
            <a:r>
              <a:rPr lang="en-NZ" dirty="0"/>
              <a:t>drug free and have no serious misconducts</a:t>
            </a:r>
          </a:p>
          <a:p>
            <a:pPr>
              <a:buFont typeface="Arial" panose="020B0604020202020204" pitchFamily="34" charset="0"/>
              <a:buChar char="•"/>
            </a:pPr>
            <a:r>
              <a:rPr lang="en-NZ" dirty="0"/>
              <a:t>motivated to live in the unit and care for your child</a:t>
            </a:r>
          </a:p>
          <a:p>
            <a:pPr>
              <a:buFont typeface="Arial" panose="020B0604020202020204" pitchFamily="34" charset="0"/>
              <a:buChar char="•"/>
            </a:pPr>
            <a:r>
              <a:rPr lang="en-NZ" dirty="0"/>
              <a:t>willing to be assessed to ensure that the decision to care for your child in prison is a safe and appropriate option.</a:t>
            </a:r>
          </a:p>
          <a:p>
            <a:endParaRPr lang="en-NZ" dirty="0"/>
          </a:p>
        </p:txBody>
      </p:sp>
    </p:spTree>
    <p:extLst>
      <p:ext uri="{BB962C8B-B14F-4D97-AF65-F5344CB8AC3E}">
        <p14:creationId xmlns:p14="http://schemas.microsoft.com/office/powerpoint/2010/main" val="50616347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151</TotalTime>
  <Words>1426</Words>
  <Application>Microsoft Office PowerPoint</Application>
  <PresentationFormat>Widescreen</PresentationFormat>
  <Paragraphs>161</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Bitter</vt:lpstr>
      <vt:lpstr>Trebuchet MS</vt:lpstr>
      <vt:lpstr>Wingdings 3</vt:lpstr>
      <vt:lpstr>Facet</vt:lpstr>
      <vt:lpstr>Heather Symes RN Te Whare Rangahau  Forensic community team Christchurch   Women's Health College conference 2022</vt:lpstr>
      <vt:lpstr>         "Our  Wahine, their future" </vt:lpstr>
      <vt:lpstr>INCARCERATION of Women has fundamental determinants </vt:lpstr>
      <vt:lpstr>   Women's prison’s in NZ  </vt:lpstr>
      <vt:lpstr>Male and female prison population March 2022 trend</vt:lpstr>
      <vt:lpstr>March 2022 women in NZ Prisons </vt:lpstr>
      <vt:lpstr>New Beginnings - Mothers with Babies Unit </vt:lpstr>
      <vt:lpstr>If you join the programme, we will try to place you near family, whanau and other significant people in your baby’s life.  The aim is to help you grow positive relationships with others who can support you in your parenting once you are released. </vt:lpstr>
      <vt:lpstr>Criteria for Mums </vt:lpstr>
      <vt:lpstr>  Age groups of prisoners in NZ Prisons</vt:lpstr>
      <vt:lpstr>    Security Classification of prisoners</vt:lpstr>
      <vt:lpstr>Offence type prisoners may be convicted of offences across multiple categories'. </vt:lpstr>
      <vt:lpstr>        Ethnicity of NZ Prisoners</vt:lpstr>
      <vt:lpstr>Some Key Statistics</vt:lpstr>
      <vt:lpstr>Key statistics continued</vt:lpstr>
      <vt:lpstr>Common mental health disorders of women in CHC Women's prison</vt:lpstr>
      <vt:lpstr>Realities of being in prison in NZ 2021</vt:lpstr>
      <vt:lpstr>Yet multiple incidents are detailed in a 2019 report undertaken by the Office of the Children’s Commissioner into the Mothers with Babies Unit (MBU) at Auckland Region Women’s Corrections Facility, obtained by Stuff under the Official Information Act.  The visit is facilitated by the Ombudsman’s office as part of its role to uphold the United Nations Optional Protocol to the Convention against Torture and Other Cruel, Inhuman or Degrading Treatment or Punishment (OPCAT.) </vt:lpstr>
      <vt:lpstr>Michelle Duff May 09 2021  NZ Stuff article </vt:lpstr>
      <vt:lpstr>Misunderstanding by staff led to Mothers and Babies unit at Prison being unoccupied for 8yrs</vt:lpstr>
      <vt:lpstr>Information sources for this slide show</vt:lpstr>
    </vt:vector>
  </TitlesOfParts>
  <Company>CDHB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Heather Symes RN Te Whare Rangihau  Forensic community team Christchurch   Womens Health College conference 2022</dc:title>
  <dc:creator>Heather Symes</dc:creator>
  <cp:lastModifiedBy>Jill Lamb</cp:lastModifiedBy>
  <cp:revision>33</cp:revision>
  <cp:lastPrinted>2022-05-23T03:54:35Z</cp:lastPrinted>
  <dcterms:created xsi:type="dcterms:W3CDTF">2022-01-18T01:37:39Z</dcterms:created>
  <dcterms:modified xsi:type="dcterms:W3CDTF">2022-06-02T21:24:23Z</dcterms:modified>
</cp:coreProperties>
</file>